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86" r:id="rId4"/>
    <p:sldId id="278" r:id="rId5"/>
    <p:sldId id="257" r:id="rId6"/>
    <p:sldId id="259" r:id="rId7"/>
    <p:sldId id="260" r:id="rId8"/>
    <p:sldId id="274" r:id="rId9"/>
    <p:sldId id="263" r:id="rId10"/>
    <p:sldId id="289" r:id="rId11"/>
    <p:sldId id="269" r:id="rId12"/>
    <p:sldId id="270" r:id="rId13"/>
    <p:sldId id="285" r:id="rId14"/>
    <p:sldId id="272" r:id="rId15"/>
    <p:sldId id="277" r:id="rId16"/>
    <p:sldId id="273" r:id="rId17"/>
    <p:sldId id="276" r:id="rId18"/>
    <p:sldId id="287" r:id="rId19"/>
    <p:sldId id="265" r:id="rId20"/>
    <p:sldId id="266" r:id="rId21"/>
    <p:sldId id="288" r:id="rId22"/>
    <p:sldId id="267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4"/>
    <p:restoredTop sz="96327"/>
  </p:normalViewPr>
  <p:slideViewPr>
    <p:cSldViewPr snapToGrid="0" snapToObjects="1">
      <p:cViewPr varScale="1">
        <p:scale>
          <a:sx n="116" d="100"/>
          <a:sy n="116" d="100"/>
        </p:scale>
        <p:origin x="22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12328-BEB3-9F4E-A57F-F933A4C01745}" type="datetimeFigureOut">
              <a:rPr lang="en-CA" smtClean="0"/>
              <a:t>2022-04-28</a:t>
            </a:fld>
            <a:endParaRPr lang="en-CA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D36CB-F52A-4A4E-8226-0FF275B2997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739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36CB-F52A-4A4E-8226-0FF275B2997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6228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Ask the students examples of AI influences on their lives: did they use Instagram today? Netflix? Took a bus to school? </a:t>
            </a:r>
          </a:p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36CB-F52A-4A4E-8226-0FF275B2997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2761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36CB-F52A-4A4E-8226-0FF275B2997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1974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36CB-F52A-4A4E-8226-0FF275B2997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6182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36CB-F52A-4A4E-8226-0FF275B2997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693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36CB-F52A-4A4E-8226-0FF275B2997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4033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36CB-F52A-4A4E-8226-0FF275B2997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190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nezero.medium.com/i-got-my-file-from-clearview-ai-and-it-freaked-me-out-33ca28b5d6d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echnology/artificial-intelligen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>
            <a:extLst>
              <a:ext uri="{FF2B5EF4-FFF2-40B4-BE49-F238E27FC236}">
                <a16:creationId xmlns:a16="http://schemas.microsoft.com/office/drawing/2014/main" id="{E5B0A5B1-828F-4A9F-A7CA-C1137BD0C5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9291" b="1301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F671F26-340B-CE4D-B9C1-9B7DC3C1E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/>
              <a:t>Algorithmic policing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A78218-D0D4-8444-AE79-BADD62FFA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3555848"/>
            <a:ext cx="10144654" cy="1880856"/>
          </a:xfrm>
        </p:spPr>
        <p:txBody>
          <a:bodyPr>
            <a:normAutofit/>
          </a:bodyPr>
          <a:lstStyle/>
          <a:p>
            <a:pPr algn="r"/>
            <a:r>
              <a:rPr lang="en-CA" dirty="0"/>
              <a:t>Michel Fournier-Simard</a:t>
            </a:r>
          </a:p>
          <a:p>
            <a:pPr algn="r"/>
            <a:r>
              <a:rPr lang="en-CA" dirty="0"/>
              <a:t>Dawson College</a:t>
            </a:r>
          </a:p>
          <a:p>
            <a:pPr algn="r"/>
            <a:r>
              <a:rPr lang="en-CA" dirty="0"/>
              <a:t>Winter 2022</a:t>
            </a:r>
          </a:p>
        </p:txBody>
      </p:sp>
    </p:spTree>
    <p:extLst>
      <p:ext uri="{BB962C8B-B14F-4D97-AF65-F5344CB8AC3E}">
        <p14:creationId xmlns:p14="http://schemas.microsoft.com/office/powerpoint/2010/main" val="372166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3714A1-0131-FFFC-FA8C-8015478F8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Google Quick, draw! Exercise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3E5D82-0713-9541-B66A-3DDF066E3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504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1C2F646-C020-41BA-9246-26493CA2F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AB73865C-3717-43A2-8C4B-9CDBBB16D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14414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E338C12-9D82-F943-84C1-DE48C3AFF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48" y="504263"/>
            <a:ext cx="5450152" cy="1293028"/>
          </a:xfrm>
        </p:spPr>
        <p:txBody>
          <a:bodyPr>
            <a:normAutofit/>
          </a:bodyPr>
          <a:lstStyle/>
          <a:p>
            <a:r>
              <a:rPr lang="en-CA" sz="3200" dirty="0"/>
              <a:t>Object Recognition Software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55C409-1A2F-104C-ADB4-A2575F8FC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91" y="1843342"/>
            <a:ext cx="5450152" cy="4968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/>
              <a:t>Automatic Licence Plate Readers</a:t>
            </a:r>
          </a:p>
          <a:p>
            <a:pPr marL="457200" lvl="1" indent="0">
              <a:buNone/>
            </a:pPr>
            <a:r>
              <a:rPr lang="en-CA" sz="1600" dirty="0"/>
              <a:t>+10 years of AI in Canadian policing </a:t>
            </a:r>
          </a:p>
          <a:p>
            <a:pPr marL="457200" lvl="1" indent="0">
              <a:buNone/>
            </a:pPr>
            <a:r>
              <a:rPr lang="en-CA" sz="1800" dirty="0"/>
              <a:t>SPVM: among the firsts in Canada</a:t>
            </a:r>
          </a:p>
          <a:p>
            <a:pPr marL="457200" lvl="1" indent="0">
              <a:buNone/>
            </a:pPr>
            <a:r>
              <a:rPr lang="en-CA" sz="1800" dirty="0"/>
              <a:t>The industry leader: Genetec (Montreal)</a:t>
            </a:r>
          </a:p>
          <a:p>
            <a:pPr marL="457200" lvl="1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/>
              <a:t>More efficient </a:t>
            </a:r>
          </a:p>
          <a:p>
            <a:pPr marL="0" indent="0">
              <a:buNone/>
            </a:pPr>
            <a:r>
              <a:rPr lang="en-CA" sz="2000" dirty="0"/>
              <a:t>Bias: no more “random” road stops?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/>
              <a:t>Privacy</a:t>
            </a:r>
          </a:p>
          <a:p>
            <a:pPr marL="457200" lvl="1" indent="0">
              <a:buNone/>
            </a:pPr>
            <a:r>
              <a:rPr lang="en-CA" sz="1600" dirty="0"/>
              <a:t>You have a car and live in Quebec? The SPVM likely has data on where your car was in the last five years. </a:t>
            </a:r>
          </a:p>
          <a:p>
            <a:pPr marL="457200" lvl="1" indent="0">
              <a:buNone/>
            </a:pPr>
            <a:endParaRPr lang="en-CA" sz="1800" dirty="0"/>
          </a:p>
          <a:p>
            <a:pPr marL="457200" lvl="1" indent="0" algn="r">
              <a:buNone/>
            </a:pPr>
            <a:r>
              <a:rPr lang="en-CA" sz="1200" dirty="0"/>
              <a:t>Images taken from Genetec </a:t>
            </a:r>
            <a:r>
              <a:rPr lang="en-CA" sz="1200" dirty="0" err="1"/>
              <a:t>Autovu</a:t>
            </a:r>
            <a:r>
              <a:rPr lang="en-CA" sz="1200" dirty="0"/>
              <a:t> promotional material</a:t>
            </a:r>
            <a:endParaRPr lang="en-CA" sz="1800" dirty="0"/>
          </a:p>
          <a:p>
            <a:pPr lvl="1"/>
            <a:endParaRPr lang="en-CA" sz="1800" dirty="0"/>
          </a:p>
        </p:txBody>
      </p:sp>
      <p:pic>
        <p:nvPicPr>
          <p:cNvPr id="1030" name="Picture 6" descr="Genetec launches AutoVu Flexreader for hardware-free ANPR capabilities">
            <a:extLst>
              <a:ext uri="{FF2B5EF4-FFF2-40B4-BE49-F238E27FC236}">
                <a16:creationId xmlns:a16="http://schemas.microsoft.com/office/drawing/2014/main" id="{E72FAB9E-8CF5-8642-9E7D-6F33BDB54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8" r="1" b="1"/>
          <a:stretch/>
        </p:blipFill>
        <p:spPr bwMode="auto">
          <a:xfrm>
            <a:off x="6417734" y="10"/>
            <a:ext cx="3270176" cy="39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netec Becomes Top 5 ANPR Technology Company Around the World | Officer">
            <a:extLst>
              <a:ext uri="{FF2B5EF4-FFF2-40B4-BE49-F238E27FC236}">
                <a16:creationId xmlns:a16="http://schemas.microsoft.com/office/drawing/2014/main" id="{91F5125D-64E7-6C4B-929E-D5BD104DF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5" r="16102" b="-2"/>
          <a:stretch/>
        </p:blipFill>
        <p:spPr bwMode="auto">
          <a:xfrm>
            <a:off x="9782174" y="10"/>
            <a:ext cx="2409826" cy="25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D16C9470-CE68-4D69-8342-F67C3755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82174" y="2609193"/>
            <a:ext cx="2409825" cy="1324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utoVu ALPR reporting and list management">
            <a:extLst>
              <a:ext uri="{FF2B5EF4-FFF2-40B4-BE49-F238E27FC236}">
                <a16:creationId xmlns:a16="http://schemas.microsoft.com/office/drawing/2014/main" id="{B65CF6FF-4141-EC47-A85F-8AA31538C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5" r="2" b="2"/>
          <a:stretch/>
        </p:blipFill>
        <p:spPr bwMode="auto">
          <a:xfrm>
            <a:off x="6417734" y="4019723"/>
            <a:ext cx="5774266" cy="283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85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147145-4161-E84D-8836-99EB4857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060" y="136243"/>
            <a:ext cx="8610600" cy="1293028"/>
          </a:xfrm>
        </p:spPr>
        <p:txBody>
          <a:bodyPr>
            <a:normAutofit/>
          </a:bodyPr>
          <a:lstStyle/>
          <a:p>
            <a:r>
              <a:rPr lang="en-CA" sz="3100" dirty="0"/>
              <a:t>Object Recognition Software (2)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889973-D41A-E34F-98D0-3EBF455B4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541" y="1739192"/>
            <a:ext cx="5600377" cy="46780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1700" dirty="0"/>
          </a:p>
          <a:p>
            <a:r>
              <a:rPr lang="en-CA" sz="1700" dirty="0"/>
              <a:t>Winter 2020 Clearview AI scandal </a:t>
            </a:r>
          </a:p>
          <a:p>
            <a:pPr lvl="1"/>
            <a:r>
              <a:rPr lang="en-CA" sz="1700" dirty="0"/>
              <a:t>48 Clients including the RCMP, TPS, VPD, etc. </a:t>
            </a:r>
          </a:p>
          <a:p>
            <a:pPr lvl="1"/>
            <a:r>
              <a:rPr lang="en-CA" sz="1700" dirty="0"/>
              <a:t>Social Media databases</a:t>
            </a:r>
          </a:p>
          <a:p>
            <a:pPr lvl="1"/>
            <a:r>
              <a:rPr lang="en-CA" sz="1900" dirty="0"/>
              <a:t>AI in policing studently becomes a scary prospect for the general public</a:t>
            </a:r>
          </a:p>
          <a:p>
            <a:pPr lvl="1"/>
            <a:endParaRPr lang="en-CA" sz="1900" dirty="0"/>
          </a:p>
          <a:p>
            <a:r>
              <a:rPr lang="en-CA" sz="1700" dirty="0">
                <a:solidFill>
                  <a:srgbClr val="00B0F0"/>
                </a:solidFill>
              </a:rPr>
              <a:t>Facial Recognition </a:t>
            </a:r>
            <a:r>
              <a:rPr lang="en-CA" sz="1700" dirty="0"/>
              <a:t>in Canadian Policing</a:t>
            </a:r>
          </a:p>
          <a:p>
            <a:pPr lvl="1"/>
            <a:r>
              <a:rPr lang="en-CA" sz="1700" dirty="0"/>
              <a:t>Since 2014 in Calgary, Toronto, </a:t>
            </a:r>
            <a:r>
              <a:rPr lang="en-CA" sz="1700" dirty="0" err="1"/>
              <a:t>etc</a:t>
            </a:r>
            <a:r>
              <a:rPr lang="en-CA" sz="1700" dirty="0"/>
              <a:t>… Despite over 4% error rates! </a:t>
            </a:r>
          </a:p>
          <a:p>
            <a:pPr lvl="1"/>
            <a:r>
              <a:rPr lang="en-CA" sz="1700" dirty="0"/>
              <a:t>Since 2020 in Quebec, </a:t>
            </a:r>
            <a:r>
              <a:rPr lang="en-CA" sz="1700" dirty="0" err="1"/>
              <a:t>Sûreté</a:t>
            </a:r>
            <a:r>
              <a:rPr lang="en-CA" sz="1700" dirty="0"/>
              <a:t> du Québec </a:t>
            </a:r>
          </a:p>
          <a:p>
            <a:pPr lvl="1"/>
            <a:r>
              <a:rPr lang="en-CA" sz="1700" dirty="0"/>
              <a:t>Mugshot database, now 0.08% error rates</a:t>
            </a:r>
          </a:p>
          <a:p>
            <a:pPr lvl="1"/>
            <a:endParaRPr lang="en-CA" sz="1900" dirty="0"/>
          </a:p>
        </p:txBody>
      </p:sp>
      <p:pic>
        <p:nvPicPr>
          <p:cNvPr id="2052" name="Picture 4" descr="I Got My File From Clearview AI, and It Freaked Me Out | by Thomas Smith |  OneZero">
            <a:extLst>
              <a:ext uri="{FF2B5EF4-FFF2-40B4-BE49-F238E27FC236}">
                <a16:creationId xmlns:a16="http://schemas.microsoft.com/office/drawing/2014/main" id="{35645B6E-8B5E-384B-8ADE-D0AC4E030B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613"/>
          <a:stretch/>
        </p:blipFill>
        <p:spPr bwMode="auto">
          <a:xfrm>
            <a:off x="6323084" y="1322279"/>
            <a:ext cx="5098239" cy="501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722EF87-8DEA-5846-8FFF-3B60B8CED78A}"/>
              </a:ext>
            </a:extLst>
          </p:cNvPr>
          <p:cNvSpPr txBox="1"/>
          <p:nvPr/>
        </p:nvSpPr>
        <p:spPr>
          <a:xfrm>
            <a:off x="8662086" y="6352425"/>
            <a:ext cx="418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4"/>
              </a:rPr>
              <a:t>T Smith, </a:t>
            </a:r>
            <a:r>
              <a:rPr lang="en-CA" dirty="0" err="1">
                <a:hlinkClick r:id="rId4"/>
              </a:rPr>
              <a:t>OneZero.medium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18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83737-E146-C84A-8BE6-6F778E3E8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bias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4AE71D-4DF1-374C-B541-5B415C456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4660"/>
            <a:ext cx="10820400" cy="4646140"/>
          </a:xfrm>
        </p:spPr>
        <p:txBody>
          <a:bodyPr>
            <a:normAutofit/>
          </a:bodyPr>
          <a:lstStyle/>
          <a:p>
            <a:r>
              <a:rPr lang="fr-CA" dirty="0" err="1"/>
              <a:t>Algorithms</a:t>
            </a:r>
            <a:r>
              <a:rPr lang="fr-CA" dirty="0"/>
              <a:t> are the </a:t>
            </a:r>
            <a:r>
              <a:rPr lang="fr-CA" dirty="0" err="1"/>
              <a:t>product</a:t>
            </a:r>
            <a:r>
              <a:rPr lang="fr-CA" dirty="0"/>
              <a:t> of the data </a:t>
            </a:r>
            <a:r>
              <a:rPr lang="fr-CA" dirty="0" err="1"/>
              <a:t>they</a:t>
            </a:r>
            <a:r>
              <a:rPr lang="fr-CA" dirty="0"/>
              <a:t> are </a:t>
            </a:r>
            <a:r>
              <a:rPr lang="fr-CA" dirty="0" err="1"/>
              <a:t>fed</a:t>
            </a:r>
            <a:r>
              <a:rPr lang="fr-CA" dirty="0"/>
              <a:t> (</a:t>
            </a:r>
            <a:r>
              <a:rPr lang="fr-CA" dirty="0" err="1"/>
              <a:t>which</a:t>
            </a:r>
            <a:r>
              <a:rPr lang="fr-CA" dirty="0"/>
              <a:t> </a:t>
            </a:r>
            <a:r>
              <a:rPr lang="fr-CA" dirty="0" err="1"/>
              <a:t>might</a:t>
            </a:r>
            <a:r>
              <a:rPr lang="fr-CA" dirty="0"/>
              <a:t>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biased</a:t>
            </a:r>
            <a:r>
              <a:rPr lang="fr-CA" dirty="0"/>
              <a:t>), and the </a:t>
            </a:r>
            <a:r>
              <a:rPr lang="fr-CA" dirty="0" err="1"/>
              <a:t>biases</a:t>
            </a:r>
            <a:r>
              <a:rPr lang="fr-CA" dirty="0"/>
              <a:t> of </a:t>
            </a:r>
            <a:r>
              <a:rPr lang="fr-CA" dirty="0" err="1"/>
              <a:t>their</a:t>
            </a:r>
            <a:r>
              <a:rPr lang="fr-CA" dirty="0"/>
              <a:t> </a:t>
            </a:r>
            <a:r>
              <a:rPr lang="fr-CA" dirty="0" err="1"/>
              <a:t>creators</a:t>
            </a:r>
            <a:r>
              <a:rPr lang="fr-CA" dirty="0"/>
              <a:t> (</a:t>
            </a:r>
            <a:r>
              <a:rPr lang="fr-CA" dirty="0" err="1"/>
              <a:t>intentional</a:t>
            </a:r>
            <a:r>
              <a:rPr lang="fr-CA" dirty="0"/>
              <a:t> or not).</a:t>
            </a:r>
          </a:p>
          <a:p>
            <a:endParaRPr lang="fr-CA" dirty="0"/>
          </a:p>
          <a:p>
            <a:r>
              <a:rPr lang="fr-CA" dirty="0"/>
              <a:t>AI </a:t>
            </a:r>
            <a:r>
              <a:rPr lang="fr-CA" dirty="0" err="1"/>
              <a:t>makes</a:t>
            </a:r>
            <a:r>
              <a:rPr lang="fr-CA" dirty="0"/>
              <a:t> </a:t>
            </a:r>
            <a:r>
              <a:rPr lang="fr-CA" dirty="0" err="1"/>
              <a:t>mistakes</a:t>
            </a:r>
            <a:r>
              <a:rPr lang="fr-CA" dirty="0"/>
              <a:t>, but not all have the </a:t>
            </a:r>
            <a:r>
              <a:rPr lang="fr-CA" dirty="0" err="1"/>
              <a:t>same</a:t>
            </a:r>
            <a:r>
              <a:rPr lang="fr-CA" dirty="0"/>
              <a:t> </a:t>
            </a:r>
            <a:r>
              <a:rPr lang="fr-CA" dirty="0" err="1"/>
              <a:t>consequences</a:t>
            </a:r>
            <a:endParaRPr lang="fr-CA" dirty="0"/>
          </a:p>
          <a:p>
            <a:pPr lvl="1"/>
            <a:r>
              <a:rPr lang="fr-CA" dirty="0"/>
              <a:t>A </a:t>
            </a:r>
            <a:r>
              <a:rPr lang="fr-CA" dirty="0" err="1"/>
              <a:t>bad</a:t>
            </a:r>
            <a:r>
              <a:rPr lang="fr-CA" dirty="0"/>
              <a:t> </a:t>
            </a:r>
            <a:r>
              <a:rPr lang="fr-CA" dirty="0" err="1"/>
              <a:t>Netflix</a:t>
            </a:r>
            <a:r>
              <a:rPr lang="fr-CA" dirty="0"/>
              <a:t> </a:t>
            </a:r>
            <a:r>
              <a:rPr lang="fr-CA" dirty="0" err="1"/>
              <a:t>recommendation</a:t>
            </a:r>
            <a:endParaRPr lang="fr-CA" dirty="0"/>
          </a:p>
          <a:p>
            <a:pPr lvl="1"/>
            <a:r>
              <a:rPr lang="fr-CA" dirty="0" err="1"/>
              <a:t>Biased</a:t>
            </a:r>
            <a:r>
              <a:rPr lang="fr-CA" dirty="0"/>
              <a:t> </a:t>
            </a:r>
            <a:r>
              <a:rPr lang="fr-CA" dirty="0" err="1"/>
              <a:t>credit</a:t>
            </a:r>
            <a:r>
              <a:rPr lang="fr-CA" dirty="0"/>
              <a:t> ratings</a:t>
            </a:r>
          </a:p>
          <a:p>
            <a:pPr lvl="1"/>
            <a:r>
              <a:rPr lang="fr-CA" dirty="0"/>
              <a:t>Bail </a:t>
            </a:r>
            <a:r>
              <a:rPr lang="fr-CA" dirty="0" err="1"/>
              <a:t>hearing</a:t>
            </a:r>
            <a:r>
              <a:rPr lang="fr-CA" dirty="0"/>
              <a:t> &amp; </a:t>
            </a:r>
            <a:r>
              <a:rPr lang="fr-CA" dirty="0" err="1"/>
              <a:t>MachineBias</a:t>
            </a:r>
            <a:r>
              <a:rPr lang="fr-CA" dirty="0"/>
              <a:t> Reports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Blind </a:t>
            </a:r>
            <a:r>
              <a:rPr lang="fr-CA" dirty="0" err="1"/>
              <a:t>reverence</a:t>
            </a:r>
            <a:r>
              <a:rPr lang="fr-CA" dirty="0"/>
              <a:t> to AI as a </a:t>
            </a:r>
            <a:r>
              <a:rPr lang="fr-CA" dirty="0" err="1"/>
              <a:t>neutral</a:t>
            </a:r>
            <a:r>
              <a:rPr lang="fr-CA" dirty="0"/>
              <a:t> </a:t>
            </a:r>
            <a:r>
              <a:rPr lang="fr-CA" dirty="0" err="1"/>
              <a:t>fix</a:t>
            </a:r>
            <a:r>
              <a:rPr lang="fr-CA" dirty="0"/>
              <a:t>-all solution to social </a:t>
            </a:r>
            <a:r>
              <a:rPr lang="fr-CA" dirty="0" err="1"/>
              <a:t>problems</a:t>
            </a:r>
            <a:r>
              <a:rPr lang="fr-CA" dirty="0"/>
              <a:t> </a:t>
            </a:r>
            <a:r>
              <a:rPr lang="fr-CA" dirty="0" err="1"/>
              <a:t>risks</a:t>
            </a:r>
            <a:r>
              <a:rPr lang="fr-CA" dirty="0"/>
              <a:t> </a:t>
            </a:r>
            <a:r>
              <a:rPr lang="fr-CA" dirty="0" err="1"/>
              <a:t>reproducing</a:t>
            </a:r>
            <a:r>
              <a:rPr lang="fr-CA" dirty="0"/>
              <a:t> </a:t>
            </a:r>
            <a:r>
              <a:rPr lang="fr-CA" dirty="0" err="1"/>
              <a:t>existing</a:t>
            </a:r>
            <a:r>
              <a:rPr lang="fr-CA" dirty="0"/>
              <a:t> </a:t>
            </a:r>
            <a:r>
              <a:rPr lang="fr-CA" dirty="0" err="1"/>
              <a:t>biases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the imprimatur of </a:t>
            </a:r>
            <a:r>
              <a:rPr lang="fr-CA" dirty="0" err="1"/>
              <a:t>impartiality</a:t>
            </a:r>
            <a:r>
              <a:rPr lang="fr-CA" dirty="0"/>
              <a:t> </a:t>
            </a:r>
          </a:p>
          <a:p>
            <a:pPr marL="0" indent="0">
              <a:buNone/>
            </a:pPr>
            <a:endParaRPr lang="fr-CA" dirty="0"/>
          </a:p>
          <a:p>
            <a:pPr lvl="1"/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919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32C71-58FE-9143-832E-186D9AF1E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Predictive Policing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BBAF2B-AAC9-0E49-8472-CDDDC6A0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/>
              <a:t>The use of </a:t>
            </a:r>
            <a:r>
              <a:rPr lang="fr-CA" dirty="0" err="1"/>
              <a:t>historical</a:t>
            </a:r>
            <a:r>
              <a:rPr lang="fr-CA" dirty="0"/>
              <a:t> data to </a:t>
            </a:r>
            <a:r>
              <a:rPr lang="fr-CA" dirty="0" err="1"/>
              <a:t>forecast</a:t>
            </a:r>
            <a:r>
              <a:rPr lang="fr-CA" dirty="0"/>
              <a:t> </a:t>
            </a:r>
            <a:r>
              <a:rPr lang="fr-CA" dirty="0" err="1">
                <a:solidFill>
                  <a:srgbClr val="00B0F0"/>
                </a:solidFill>
              </a:rPr>
              <a:t>where</a:t>
            </a:r>
            <a:r>
              <a:rPr lang="fr-CA" dirty="0"/>
              <a:t> crimes are </a:t>
            </a:r>
            <a:r>
              <a:rPr lang="fr-CA" dirty="0" err="1"/>
              <a:t>likely</a:t>
            </a:r>
            <a:r>
              <a:rPr lang="fr-CA" dirty="0"/>
              <a:t> to </a:t>
            </a:r>
            <a:r>
              <a:rPr lang="fr-CA" dirty="0" err="1"/>
              <a:t>occur</a:t>
            </a:r>
            <a:r>
              <a:rPr lang="fr-CA" dirty="0"/>
              <a:t> or by </a:t>
            </a:r>
            <a:r>
              <a:rPr lang="fr-CA" dirty="0" err="1">
                <a:solidFill>
                  <a:srgbClr val="00B0F0"/>
                </a:solidFill>
              </a:rPr>
              <a:t>whom</a:t>
            </a:r>
            <a:r>
              <a:rPr lang="fr-CA" dirty="0"/>
              <a:t> to </a:t>
            </a:r>
            <a:r>
              <a:rPr lang="fr-CA" dirty="0" err="1"/>
              <a:t>deter</a:t>
            </a:r>
            <a:r>
              <a:rPr lang="fr-CA" dirty="0"/>
              <a:t> </a:t>
            </a:r>
            <a:r>
              <a:rPr lang="fr-CA" dirty="0" err="1"/>
              <a:t>them</a:t>
            </a:r>
            <a:r>
              <a:rPr lang="fr-CA" dirty="0"/>
              <a:t> </a:t>
            </a:r>
            <a:r>
              <a:rPr lang="fr-CA" dirty="0" err="1"/>
              <a:t>before</a:t>
            </a:r>
            <a:r>
              <a:rPr lang="fr-CA" dirty="0"/>
              <a:t> </a:t>
            </a:r>
            <a:r>
              <a:rPr lang="fr-CA" dirty="0" err="1"/>
              <a:t>they</a:t>
            </a:r>
            <a:r>
              <a:rPr lang="fr-CA" dirty="0"/>
              <a:t> </a:t>
            </a:r>
            <a:r>
              <a:rPr lang="fr-CA" dirty="0" err="1"/>
              <a:t>happen</a:t>
            </a:r>
            <a:r>
              <a:rPr lang="fr-CA" dirty="0"/>
              <a:t>	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 err="1"/>
              <a:t>Historical</a:t>
            </a:r>
            <a:r>
              <a:rPr lang="fr-CA" dirty="0"/>
              <a:t> data, </a:t>
            </a:r>
            <a:r>
              <a:rPr lang="fr-CA" dirty="0" err="1"/>
              <a:t>especially</a:t>
            </a:r>
            <a:r>
              <a:rPr lang="fr-CA" dirty="0"/>
              <a:t> in a </a:t>
            </a:r>
            <a:r>
              <a:rPr lang="fr-CA" dirty="0" err="1"/>
              <a:t>policing</a:t>
            </a:r>
            <a:r>
              <a:rPr lang="fr-CA" dirty="0"/>
              <a:t> </a:t>
            </a:r>
            <a:r>
              <a:rPr lang="fr-CA" dirty="0" err="1"/>
              <a:t>context</a:t>
            </a:r>
            <a:r>
              <a:rPr lang="fr-CA" dirty="0"/>
              <a:t>, </a:t>
            </a:r>
            <a:r>
              <a:rPr lang="fr-CA" dirty="0" err="1"/>
              <a:t>might</a:t>
            </a:r>
            <a:r>
              <a:rPr lang="fr-CA" dirty="0"/>
              <a:t>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particularly</a:t>
            </a:r>
            <a:r>
              <a:rPr lang="fr-CA" dirty="0"/>
              <a:t> </a:t>
            </a:r>
            <a:r>
              <a:rPr lang="fr-CA" dirty="0" err="1"/>
              <a:t>biased</a:t>
            </a: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Can lead to the </a:t>
            </a:r>
            <a:r>
              <a:rPr lang="fr-CA" dirty="0" err="1"/>
              <a:t>continued</a:t>
            </a:r>
            <a:r>
              <a:rPr lang="fr-CA" dirty="0"/>
              <a:t> </a:t>
            </a:r>
            <a:r>
              <a:rPr lang="fr-CA" dirty="0" err="1"/>
              <a:t>overpolicing</a:t>
            </a:r>
            <a:r>
              <a:rPr lang="fr-CA" dirty="0"/>
              <a:t> of marginal </a:t>
            </a:r>
            <a:r>
              <a:rPr lang="fr-CA" dirty="0" err="1"/>
              <a:t>communities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the </a:t>
            </a:r>
            <a:r>
              <a:rPr lang="fr-CA" dirty="0" err="1"/>
              <a:t>apparance</a:t>
            </a:r>
            <a:r>
              <a:rPr lang="fr-CA" dirty="0"/>
              <a:t> of </a:t>
            </a:r>
            <a:r>
              <a:rPr lang="fr-CA" dirty="0" err="1"/>
              <a:t>algorithmic</a:t>
            </a:r>
            <a:r>
              <a:rPr lang="fr-CA" dirty="0"/>
              <a:t> </a:t>
            </a:r>
            <a:r>
              <a:rPr lang="fr-CA" dirty="0" err="1"/>
              <a:t>impartiality</a:t>
            </a:r>
            <a:r>
              <a:rPr lang="fr-CA" dirty="0"/>
              <a:t> 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1539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6E0945-956E-894A-BBF6-DFF291D5B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Person-</a:t>
            </a:r>
            <a:r>
              <a:rPr lang="fr-CA" dirty="0" err="1"/>
              <a:t>Based</a:t>
            </a:r>
            <a:r>
              <a:rPr lang="fr-CA" dirty="0"/>
              <a:t> PP</a:t>
            </a:r>
            <a:endParaRPr lang="en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26121B-9734-9F4D-AC51-7923503F0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The Chicago PD Strategic </a:t>
            </a:r>
            <a:r>
              <a:rPr lang="fr-CA" dirty="0" err="1"/>
              <a:t>Subject</a:t>
            </a:r>
            <a:r>
              <a:rPr lang="fr-CA" dirty="0"/>
              <a:t> </a:t>
            </a:r>
            <a:r>
              <a:rPr lang="fr-CA" dirty="0" err="1"/>
              <a:t>list</a:t>
            </a:r>
            <a:endParaRPr lang="fr-CA" dirty="0"/>
          </a:p>
          <a:p>
            <a:endParaRPr lang="fr-CA" dirty="0"/>
          </a:p>
          <a:p>
            <a:pPr marL="0" indent="0">
              <a:buNone/>
            </a:pPr>
            <a:r>
              <a:rPr lang="fr-CA" dirty="0"/>
              <a:t>LAPD </a:t>
            </a:r>
            <a:r>
              <a:rPr lang="fr-CA" dirty="0" err="1"/>
              <a:t>PredPol</a:t>
            </a:r>
            <a:r>
              <a:rPr lang="fr-CA" dirty="0"/>
              <a:t> Fiasco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Person-</a:t>
            </a:r>
            <a:r>
              <a:rPr lang="fr-CA" dirty="0" err="1"/>
              <a:t>Based</a:t>
            </a:r>
            <a:r>
              <a:rPr lang="fr-CA" dirty="0"/>
              <a:t> Applications ’’for good’’ in Saskatchewan</a:t>
            </a:r>
          </a:p>
          <a:p>
            <a:pPr lvl="1"/>
            <a:r>
              <a:rPr lang="fr-CA" dirty="0" err="1"/>
              <a:t>Missing</a:t>
            </a:r>
            <a:r>
              <a:rPr lang="fr-CA" dirty="0"/>
              <a:t> </a:t>
            </a:r>
            <a:r>
              <a:rPr lang="fr-CA" dirty="0" err="1"/>
              <a:t>children</a:t>
            </a:r>
            <a:endParaRPr lang="fr-CA" dirty="0"/>
          </a:p>
          <a:p>
            <a:pPr lvl="1"/>
            <a:r>
              <a:rPr lang="fr-CA" dirty="0" err="1"/>
              <a:t>Privacy</a:t>
            </a:r>
            <a:r>
              <a:rPr lang="fr-CA" dirty="0"/>
              <a:t> implications </a:t>
            </a:r>
          </a:p>
          <a:p>
            <a:pPr lvl="1"/>
            <a:r>
              <a:rPr lang="fr-CA" dirty="0"/>
              <a:t>Collaboration </a:t>
            </a:r>
            <a:r>
              <a:rPr lang="fr-CA" dirty="0" err="1"/>
              <a:t>with</a:t>
            </a:r>
            <a:r>
              <a:rPr lang="fr-CA" dirty="0"/>
              <a:t> </a:t>
            </a:r>
            <a:r>
              <a:rPr lang="fr-CA" dirty="0" err="1"/>
              <a:t>Universities</a:t>
            </a:r>
            <a:r>
              <a:rPr lang="fr-CA" dirty="0"/>
              <a:t> to </a:t>
            </a:r>
            <a:r>
              <a:rPr lang="fr-CA" dirty="0" err="1"/>
              <a:t>legitimize</a:t>
            </a:r>
            <a:r>
              <a:rPr lang="fr-CA" dirty="0"/>
              <a:t> surveillance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23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F3B004-4964-A54E-97BD-6EF099B68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971" y="1097474"/>
            <a:ext cx="8320768" cy="1293028"/>
          </a:xfrm>
        </p:spPr>
        <p:txBody>
          <a:bodyPr>
            <a:normAutofit fontScale="90000"/>
          </a:bodyPr>
          <a:lstStyle/>
          <a:p>
            <a:r>
              <a:rPr lang="fr-CA" dirty="0"/>
              <a:t>Vancouver police –2019-202… </a:t>
            </a:r>
            <a:br>
              <a:rPr lang="fr-CA" dirty="0"/>
            </a:br>
            <a:endParaRPr lang="en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09CD0D-EB08-F44D-B67A-1BE92F7DD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76302"/>
            <a:ext cx="10820400" cy="4342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 err="1"/>
              <a:t>Placed-Based</a:t>
            </a:r>
            <a:r>
              <a:rPr lang="fr-CA" dirty="0"/>
              <a:t> </a:t>
            </a:r>
            <a:r>
              <a:rPr lang="fr-CA" dirty="0" err="1"/>
              <a:t>Predictive</a:t>
            </a:r>
            <a:r>
              <a:rPr lang="fr-CA" dirty="0"/>
              <a:t> </a:t>
            </a:r>
            <a:r>
              <a:rPr lang="fr-CA" dirty="0" err="1"/>
              <a:t>Policing</a:t>
            </a:r>
            <a:r>
              <a:rPr lang="fr-CA" dirty="0"/>
              <a:t> </a:t>
            </a:r>
            <a:r>
              <a:rPr lang="fr-CA" dirty="0" err="1"/>
              <a:t>that</a:t>
            </a:r>
            <a:r>
              <a:rPr lang="fr-CA" dirty="0"/>
              <a:t> impacts </a:t>
            </a:r>
            <a:r>
              <a:rPr lang="fr-CA" dirty="0" err="1"/>
              <a:t>daily</a:t>
            </a:r>
            <a:r>
              <a:rPr lang="fr-CA" dirty="0"/>
              <a:t> </a:t>
            </a:r>
            <a:r>
              <a:rPr lang="fr-CA" dirty="0" err="1"/>
              <a:t>policing</a:t>
            </a:r>
            <a:r>
              <a:rPr lang="fr-CA" dirty="0"/>
              <a:t> practices</a:t>
            </a:r>
          </a:p>
          <a:p>
            <a:pPr lvl="1"/>
            <a:r>
              <a:rPr lang="fr-CA" dirty="0" err="1"/>
              <a:t>Deep</a:t>
            </a:r>
            <a:r>
              <a:rPr lang="fr-CA" dirty="0"/>
              <a:t> </a:t>
            </a:r>
            <a:r>
              <a:rPr lang="fr-CA" dirty="0" err="1"/>
              <a:t>learning</a:t>
            </a:r>
            <a:r>
              <a:rPr lang="fr-CA" dirty="0"/>
              <a:t> / Machine </a:t>
            </a:r>
            <a:r>
              <a:rPr lang="fr-CA" dirty="0" err="1"/>
              <a:t>learning</a:t>
            </a:r>
            <a:r>
              <a:rPr lang="fr-CA" dirty="0"/>
              <a:t>. By </a:t>
            </a:r>
            <a:r>
              <a:rPr lang="fr-CA" dirty="0" err="1"/>
              <a:t>Definition</a:t>
            </a:r>
            <a:r>
              <a:rPr lang="fr-CA" dirty="0"/>
              <a:t>, </a:t>
            </a:r>
            <a:r>
              <a:rPr lang="fr-CA" dirty="0" err="1"/>
              <a:t>this</a:t>
            </a:r>
            <a:r>
              <a:rPr lang="fr-CA" dirty="0"/>
              <a:t> </a:t>
            </a:r>
            <a:r>
              <a:rPr lang="fr-CA" dirty="0" err="1"/>
              <a:t>means</a:t>
            </a:r>
            <a:r>
              <a:rPr lang="fr-CA" dirty="0"/>
              <a:t> </a:t>
            </a:r>
            <a:r>
              <a:rPr lang="fr-CA" dirty="0" err="1"/>
              <a:t>even</a:t>
            </a:r>
            <a:r>
              <a:rPr lang="fr-CA" dirty="0"/>
              <a:t> the VPD </a:t>
            </a:r>
            <a:r>
              <a:rPr lang="fr-CA" dirty="0" err="1"/>
              <a:t>does</a:t>
            </a:r>
            <a:r>
              <a:rPr lang="fr-CA" dirty="0"/>
              <a:t> not know </a:t>
            </a:r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taken</a:t>
            </a:r>
            <a:r>
              <a:rPr lang="fr-CA" dirty="0"/>
              <a:t> </a:t>
            </a:r>
            <a:r>
              <a:rPr lang="fr-CA" dirty="0" err="1"/>
              <a:t>into</a:t>
            </a:r>
            <a:r>
              <a:rPr lang="fr-CA" dirty="0"/>
              <a:t> </a:t>
            </a:r>
            <a:r>
              <a:rPr lang="fr-CA" dirty="0" err="1"/>
              <a:t>account</a:t>
            </a:r>
            <a:r>
              <a:rPr lang="fr-CA" dirty="0"/>
              <a:t> to </a:t>
            </a:r>
            <a:r>
              <a:rPr lang="fr-CA" dirty="0" err="1"/>
              <a:t>make</a:t>
            </a:r>
            <a:r>
              <a:rPr lang="fr-CA" dirty="0"/>
              <a:t> </a:t>
            </a:r>
            <a:r>
              <a:rPr lang="fr-CA" dirty="0" err="1"/>
              <a:t>predictions</a:t>
            </a:r>
            <a:r>
              <a:rPr lang="fr-CA" dirty="0"/>
              <a:t> </a:t>
            </a:r>
          </a:p>
          <a:p>
            <a:pPr lvl="1"/>
            <a:r>
              <a:rPr lang="fr-CA" dirty="0"/>
              <a:t>Adoption </a:t>
            </a:r>
            <a:r>
              <a:rPr lang="fr-CA" dirty="0" err="1"/>
              <a:t>process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</a:t>
            </a:r>
            <a:r>
              <a:rPr lang="fr-CA" dirty="0" err="1"/>
              <a:t>limited</a:t>
            </a:r>
            <a:r>
              <a:rPr lang="fr-CA" dirty="0"/>
              <a:t> </a:t>
            </a:r>
            <a:r>
              <a:rPr lang="fr-CA" dirty="0" err="1"/>
              <a:t>overseight</a:t>
            </a:r>
            <a:r>
              <a:rPr lang="fr-CA" dirty="0"/>
              <a:t> </a:t>
            </a:r>
          </a:p>
          <a:p>
            <a:pPr lvl="1"/>
            <a:r>
              <a:rPr lang="fr-CA" dirty="0" err="1"/>
              <a:t>Took</a:t>
            </a:r>
            <a:r>
              <a:rPr lang="fr-CA" dirty="0"/>
              <a:t> </a:t>
            </a:r>
            <a:r>
              <a:rPr lang="fr-CA" dirty="0" err="1"/>
              <a:t>preliminary</a:t>
            </a:r>
            <a:r>
              <a:rPr lang="fr-CA" dirty="0"/>
              <a:t> (</a:t>
            </a:r>
            <a:r>
              <a:rPr lang="fr-CA" dirty="0" err="1"/>
              <a:t>unconvincing</a:t>
            </a:r>
            <a:r>
              <a:rPr lang="fr-CA" dirty="0"/>
              <a:t>) data as proof of concept </a:t>
            </a:r>
          </a:p>
          <a:p>
            <a:pPr marL="457200" lvl="1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 err="1"/>
              <a:t>Dealing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</a:t>
            </a:r>
            <a:r>
              <a:rPr lang="fr-CA" dirty="0" err="1"/>
              <a:t>potential</a:t>
            </a:r>
            <a:r>
              <a:rPr lang="fr-CA" dirty="0"/>
              <a:t> </a:t>
            </a:r>
            <a:r>
              <a:rPr lang="fr-CA" dirty="0" err="1"/>
              <a:t>biases</a:t>
            </a:r>
            <a:endParaRPr lang="fr-CA" dirty="0"/>
          </a:p>
          <a:p>
            <a:pPr lvl="1"/>
            <a:r>
              <a:rPr lang="fr-CA" dirty="0" err="1"/>
              <a:t>Excluded</a:t>
            </a:r>
            <a:r>
              <a:rPr lang="fr-CA" dirty="0"/>
              <a:t> the DTES</a:t>
            </a:r>
          </a:p>
          <a:p>
            <a:pPr lvl="1"/>
            <a:r>
              <a:rPr lang="fr-CA" dirty="0" err="1"/>
              <a:t>Only</a:t>
            </a:r>
            <a:r>
              <a:rPr lang="fr-CA" dirty="0"/>
              <a:t> </a:t>
            </a:r>
            <a:r>
              <a:rPr lang="fr-CA" dirty="0" err="1"/>
              <a:t>includes</a:t>
            </a:r>
            <a:r>
              <a:rPr lang="fr-CA" dirty="0"/>
              <a:t> crime </a:t>
            </a:r>
            <a:r>
              <a:rPr lang="fr-CA" dirty="0" err="1"/>
              <a:t>datapoints</a:t>
            </a:r>
            <a:r>
              <a:rPr lang="fr-CA" dirty="0"/>
              <a:t> </a:t>
            </a:r>
            <a:r>
              <a:rPr lang="fr-CA" dirty="0" err="1"/>
              <a:t>reported</a:t>
            </a:r>
            <a:r>
              <a:rPr lang="fr-CA" dirty="0"/>
              <a:t> by </a:t>
            </a:r>
            <a:r>
              <a:rPr lang="fr-CA" dirty="0" err="1"/>
              <a:t>citizens</a:t>
            </a:r>
            <a:r>
              <a:rPr lang="fr-CA" dirty="0"/>
              <a:t>, but </a:t>
            </a:r>
            <a:r>
              <a:rPr lang="fr-CA" dirty="0" err="1"/>
              <a:t>what</a:t>
            </a:r>
            <a:r>
              <a:rPr lang="fr-CA" dirty="0"/>
              <a:t> about </a:t>
            </a:r>
            <a:r>
              <a:rPr lang="fr-CA" dirty="0" err="1"/>
              <a:t>their</a:t>
            </a:r>
            <a:r>
              <a:rPr lang="fr-CA" dirty="0"/>
              <a:t> </a:t>
            </a:r>
            <a:r>
              <a:rPr lang="fr-CA" dirty="0" err="1"/>
              <a:t>biases</a:t>
            </a:r>
            <a:r>
              <a:rPr lang="fr-CA" dirty="0"/>
              <a:t>? </a:t>
            </a:r>
            <a:r>
              <a:rPr lang="fr-CA" dirty="0" err="1"/>
              <a:t>Re</a:t>
            </a:r>
            <a:r>
              <a:rPr lang="fr-CA" dirty="0"/>
              <a:t>: the central </a:t>
            </a:r>
            <a:r>
              <a:rPr lang="fr-CA" dirty="0" err="1"/>
              <a:t>park</a:t>
            </a:r>
            <a:r>
              <a:rPr lang="fr-CA" dirty="0"/>
              <a:t> </a:t>
            </a:r>
            <a:r>
              <a:rPr lang="fr-CA" dirty="0" err="1"/>
              <a:t>birdwatcher</a:t>
            </a:r>
            <a:r>
              <a:rPr lang="fr-CA" dirty="0"/>
              <a:t> incident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11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E1F6B0-0E3D-E44B-8E61-6043BABD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93268"/>
            <a:ext cx="8610600" cy="1293028"/>
          </a:xfrm>
        </p:spPr>
        <p:txBody>
          <a:bodyPr/>
          <a:lstStyle/>
          <a:p>
            <a:r>
              <a:rPr lang="en-CA" dirty="0"/>
              <a:t>Policy Issues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0BF40A-FDC2-D24F-AA86-6B6AD200D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573" y="2600697"/>
            <a:ext cx="10820400" cy="3408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Traditional accountability mechanisms (police boards, resource limitation) is not enough</a:t>
            </a:r>
          </a:p>
          <a:p>
            <a:endParaRPr lang="en-CA" sz="2400" dirty="0"/>
          </a:p>
          <a:p>
            <a:pPr marL="0" indent="0">
              <a:buNone/>
            </a:pPr>
            <a:r>
              <a:rPr lang="en-CA" sz="2400" dirty="0"/>
              <a:t>Declarations and Ethical AI are strategies used by actors in the industry to avoid regulation... </a:t>
            </a:r>
          </a:p>
          <a:p>
            <a:endParaRPr lang="en-CA" sz="2400" dirty="0"/>
          </a:p>
          <a:p>
            <a:endParaRPr lang="en-C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66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788B8C-46A9-AC49-801C-586E40D35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69518"/>
            <a:ext cx="8610600" cy="1293028"/>
          </a:xfrm>
        </p:spPr>
        <p:txBody>
          <a:bodyPr/>
          <a:lstStyle/>
          <a:p>
            <a:r>
              <a:rPr lang="en-CA" dirty="0"/>
              <a:t>Policy Solutions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80510A-1706-9346-9915-D885691A7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64395"/>
            <a:ext cx="10820400" cy="4654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/>
              <a:t>Governmental action</a:t>
            </a:r>
          </a:p>
          <a:p>
            <a:pPr marL="0" indent="0">
              <a:buNone/>
            </a:pPr>
            <a:r>
              <a:rPr lang="en-CA" sz="2000" dirty="0"/>
              <a:t>	Give money now, regulate later  </a:t>
            </a:r>
          </a:p>
          <a:p>
            <a:pPr marL="0" indent="0">
              <a:buNone/>
            </a:pPr>
            <a:r>
              <a:rPr lang="en-CA" sz="2000" dirty="0"/>
              <a:t>	2019 TBSC Directives on Automated Decision-Making  (but Chinook)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/>
              <a:t>Privacy Commissioners</a:t>
            </a:r>
          </a:p>
          <a:p>
            <a:pPr marL="0" indent="0">
              <a:buNone/>
            </a:pPr>
            <a:r>
              <a:rPr lang="en-CA" sz="2000" dirty="0"/>
              <a:t>	Ontario Privacy Commissioner Assessment on add-on software (2017)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/>
              <a:t>Local politicians </a:t>
            </a:r>
          </a:p>
          <a:p>
            <a:pPr marL="0" indent="0">
              <a:buNone/>
            </a:pPr>
            <a:r>
              <a:rPr lang="en-CA" sz="2000" dirty="0"/>
              <a:t>	Summer 2020 – Commission de la </a:t>
            </a:r>
            <a:r>
              <a:rPr lang="en-CA" sz="2000" dirty="0" err="1"/>
              <a:t>Sécurité</a:t>
            </a:r>
            <a:r>
              <a:rPr lang="en-CA" sz="2000" dirty="0"/>
              <a:t> </a:t>
            </a:r>
            <a:r>
              <a:rPr lang="en-CA" sz="2000" dirty="0" err="1"/>
              <a:t>Publique</a:t>
            </a:r>
            <a:r>
              <a:rPr lang="en-CA" sz="2000" dirty="0"/>
              <a:t> de Montréal &amp; ALPRs</a:t>
            </a:r>
          </a:p>
          <a:p>
            <a:pPr marL="0" indent="0">
              <a:buNone/>
            </a:pPr>
            <a:r>
              <a:rPr lang="en-CA" sz="2000" dirty="0"/>
              <a:t>	Toronto June 2020 City Council, direct impacts on BWC adoption in July 2020 </a:t>
            </a:r>
          </a:p>
          <a:p>
            <a:pPr marL="0" indent="0">
              <a:buNone/>
            </a:pPr>
            <a:r>
              <a:rPr lang="en-CA" sz="2000" dirty="0"/>
              <a:t>	Halifax Police Board: keeping the police on their toes</a:t>
            </a:r>
          </a:p>
        </p:txBody>
      </p:sp>
    </p:spTree>
    <p:extLst>
      <p:ext uri="{BB962C8B-B14F-4D97-AF65-F5344CB8AC3E}">
        <p14:creationId xmlns:p14="http://schemas.microsoft.com/office/powerpoint/2010/main" val="463084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14115A-EE33-9F47-ADE7-F33F1BE7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 conclude… Shared policy concerns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8C5C71-2116-2E48-BF30-A1AB287E6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Algorithmic policing is not developing in a vacuum</a:t>
            </a:r>
          </a:p>
          <a:p>
            <a:endParaRPr lang="en-CA" dirty="0"/>
          </a:p>
          <a:p>
            <a:r>
              <a:rPr lang="en-CA" dirty="0"/>
              <a:t>Healthcare --» privacy of data</a:t>
            </a:r>
          </a:p>
          <a:p>
            <a:r>
              <a:rPr lang="en-CA" dirty="0"/>
              <a:t>Credit score biased decision-making --» predictive policing </a:t>
            </a:r>
          </a:p>
          <a:p>
            <a:r>
              <a:rPr lang="en-CA" dirty="0"/>
              <a:t>Social media regulation &amp; police dragnet surveillance practice </a:t>
            </a:r>
          </a:p>
          <a:p>
            <a:endParaRPr lang="en-CA" dirty="0"/>
          </a:p>
          <a:p>
            <a:r>
              <a:rPr lang="en-CA" dirty="0"/>
              <a:t>But your doctor, banker, or Instagram Influencer cannot arrest you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647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8083D3-7D79-9D4D-A81A-30CD85E6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Algorithmic policing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84FD9E-BCC3-8C45-8BDB-5B97D27AF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rgbClr val="00B0F0"/>
                </a:solidFill>
              </a:rPr>
              <a:t>What is AI ? What is Policing ? What is Algorithmic Policing?</a:t>
            </a:r>
          </a:p>
          <a:p>
            <a:r>
              <a:rPr lang="en-CA" dirty="0">
                <a:solidFill>
                  <a:srgbClr val="00B0F0"/>
                </a:solidFill>
              </a:rPr>
              <a:t>Algorithmic Policing in Canada</a:t>
            </a:r>
          </a:p>
          <a:p>
            <a:r>
              <a:rPr lang="en-CA" dirty="0">
                <a:solidFill>
                  <a:srgbClr val="00B0F0"/>
                </a:solidFill>
              </a:rPr>
              <a:t>Policy Solutions</a:t>
            </a:r>
          </a:p>
          <a:p>
            <a:pPr marL="0" indent="0">
              <a:buNone/>
            </a:pPr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1703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171AB-D71F-BD40-BF43-F1084963B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595584"/>
            <a:ext cx="8610600" cy="1293028"/>
          </a:xfrm>
        </p:spPr>
        <p:txBody>
          <a:bodyPr>
            <a:normAutofit/>
          </a:bodyPr>
          <a:lstStyle/>
          <a:p>
            <a:r>
              <a:rPr lang="en-CA" dirty="0"/>
              <a:t>To conclude (bis)… Particularities of policing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1E779A-0B0C-8B47-962D-A8A3C3D7D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Algorithmic Policing cannot be treated as just another AI Policy field</a:t>
            </a:r>
            <a:endParaRPr lang="en-CA" dirty="0"/>
          </a:p>
          <a:p>
            <a:endParaRPr lang="en-CA" dirty="0"/>
          </a:p>
          <a:p>
            <a:r>
              <a:rPr lang="en-CA" dirty="0"/>
              <a:t>Policing as a unique government responsibility. </a:t>
            </a:r>
            <a:r>
              <a:rPr lang="en-US" dirty="0"/>
              <a:t>One which enables an institution to </a:t>
            </a:r>
            <a:r>
              <a:rPr lang="en-US" b="1" dirty="0"/>
              <a:t>surveil</a:t>
            </a:r>
            <a:r>
              <a:rPr lang="en-US" dirty="0"/>
              <a:t> and use </a:t>
            </a:r>
            <a:r>
              <a:rPr lang="en-US" b="1" dirty="0"/>
              <a:t>coercive </a:t>
            </a:r>
            <a:r>
              <a:rPr lang="en-US" dirty="0"/>
              <a:t>force to </a:t>
            </a:r>
            <a:r>
              <a:rPr lang="en-US" b="1" dirty="0"/>
              <a:t>restrain civil liberties </a:t>
            </a:r>
          </a:p>
          <a:p>
            <a:endParaRPr lang="en-US" b="1" dirty="0"/>
          </a:p>
          <a:p>
            <a:r>
              <a:rPr lang="en-US" dirty="0"/>
              <a:t>AI can completely transform </a:t>
            </a:r>
            <a:r>
              <a:rPr lang="fr-CA" dirty="0"/>
              <a:t>how </a:t>
            </a:r>
            <a:r>
              <a:rPr lang="fr-CA" dirty="0" err="1"/>
              <a:t>our</a:t>
            </a:r>
            <a:r>
              <a:rPr lang="fr-CA" dirty="0"/>
              <a:t> </a:t>
            </a:r>
            <a:r>
              <a:rPr lang="fr-CA" dirty="0" err="1"/>
              <a:t>societies</a:t>
            </a:r>
            <a:r>
              <a:rPr lang="fr-CA" dirty="0"/>
              <a:t> are </a:t>
            </a:r>
            <a:r>
              <a:rPr lang="fr-CA" dirty="0" err="1"/>
              <a:t>policed</a:t>
            </a:r>
            <a:r>
              <a:rPr lang="fr-CA" dirty="0"/>
              <a:t>, the </a:t>
            </a:r>
            <a:r>
              <a:rPr lang="fr-CA" dirty="0" err="1"/>
              <a:t>invasiveness</a:t>
            </a:r>
            <a:r>
              <a:rPr lang="fr-CA" dirty="0"/>
              <a:t> of </a:t>
            </a:r>
            <a:r>
              <a:rPr lang="fr-CA" dirty="0" err="1"/>
              <a:t>which</a:t>
            </a:r>
            <a:r>
              <a:rPr lang="fr-CA" dirty="0"/>
              <a:t> </a:t>
            </a:r>
            <a:r>
              <a:rPr lang="fr-CA" dirty="0" err="1"/>
              <a:t>cannot</a:t>
            </a:r>
            <a:r>
              <a:rPr lang="fr-CA" dirty="0"/>
              <a:t>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understated</a:t>
            </a:r>
            <a:r>
              <a:rPr lang="fr-CA" dirty="0"/>
              <a:t>. This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fundamentally</a:t>
            </a:r>
            <a:r>
              <a:rPr lang="fr-CA" dirty="0"/>
              <a:t> a </a:t>
            </a:r>
            <a:r>
              <a:rPr lang="fr-CA" dirty="0" err="1"/>
              <a:t>democratic</a:t>
            </a:r>
            <a:r>
              <a:rPr lang="fr-CA" dirty="0"/>
              <a:t> question. At </a:t>
            </a:r>
            <a:r>
              <a:rPr lang="fr-CA" dirty="0" err="1"/>
              <a:t>its</a:t>
            </a:r>
            <a:r>
              <a:rPr lang="fr-CA" dirty="0"/>
              <a:t> </a:t>
            </a:r>
            <a:r>
              <a:rPr lang="fr-CA" dirty="0" err="1"/>
              <a:t>core</a:t>
            </a:r>
            <a:r>
              <a:rPr lang="fr-CA" dirty="0"/>
              <a:t>: the power balance </a:t>
            </a:r>
            <a:r>
              <a:rPr lang="fr-CA" dirty="0" err="1"/>
              <a:t>between</a:t>
            </a:r>
            <a:r>
              <a:rPr lang="fr-CA" dirty="0"/>
              <a:t> </a:t>
            </a:r>
            <a:r>
              <a:rPr lang="fr-CA" dirty="0" err="1"/>
              <a:t>citizens</a:t>
            </a:r>
            <a:r>
              <a:rPr lang="fr-CA" dirty="0"/>
              <a:t> and </a:t>
            </a:r>
            <a:r>
              <a:rPr lang="fr-CA" dirty="0" err="1"/>
              <a:t>their</a:t>
            </a:r>
            <a:r>
              <a:rPr lang="fr-CA" dirty="0"/>
              <a:t> police. 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893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462B4C-AC60-2843-8370-6AFBFD0F8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2868595"/>
            <a:ext cx="8610600" cy="1293028"/>
          </a:xfrm>
        </p:spPr>
        <p:txBody>
          <a:bodyPr/>
          <a:lstStyle/>
          <a:p>
            <a:pPr algn="ctr"/>
            <a:r>
              <a:rPr lang="en-CA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855966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A99548-596B-1142-9F5E-43F79DA0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843" y="784251"/>
            <a:ext cx="10174357" cy="1293028"/>
          </a:xfrm>
        </p:spPr>
        <p:txBody>
          <a:bodyPr>
            <a:normAutofit/>
          </a:bodyPr>
          <a:lstStyle/>
          <a:p>
            <a:r>
              <a:rPr lang="fr-CA" dirty="0" err="1"/>
              <a:t>Chinese</a:t>
            </a:r>
            <a:r>
              <a:rPr lang="fr-CA" dirty="0"/>
              <a:t> Police State &amp; the </a:t>
            </a:r>
            <a:r>
              <a:rPr lang="fr-CA" dirty="0" err="1"/>
              <a:t>Uyghurs</a:t>
            </a:r>
            <a:r>
              <a:rPr lang="fr-CA" dirty="0"/>
              <a:t> </a:t>
            </a:r>
            <a:br>
              <a:rPr lang="fr-CA" dirty="0"/>
            </a:br>
            <a:endParaRPr lang="en-CA" dirty="0"/>
          </a:p>
        </p:txBody>
      </p:sp>
      <p:pic>
        <p:nvPicPr>
          <p:cNvPr id="3074" name="Picture 2" descr="Opinion | What It's Like to Live in a Surveillance State - The New York  Times">
            <a:extLst>
              <a:ext uri="{FF2B5EF4-FFF2-40B4-BE49-F238E27FC236}">
                <a16:creationId xmlns:a16="http://schemas.microsoft.com/office/drawing/2014/main" id="{101515E5-4E81-274F-8200-EF72C245A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81" y="178132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ep inside China's perfect surveillance state - Asia Times">
            <a:extLst>
              <a:ext uri="{FF2B5EF4-FFF2-40B4-BE49-F238E27FC236}">
                <a16:creationId xmlns:a16="http://schemas.microsoft.com/office/drawing/2014/main" id="{039D7DB4-5EB3-BD4A-8B8F-93CB41DD4A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577" y="2305049"/>
            <a:ext cx="5739303" cy="356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584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D9A90-EF2D-6C41-B303-F287C9D40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2983" y="814069"/>
            <a:ext cx="8610600" cy="1293028"/>
          </a:xfrm>
        </p:spPr>
        <p:txBody>
          <a:bodyPr/>
          <a:lstStyle/>
          <a:p>
            <a:pPr algn="ctr"/>
            <a:r>
              <a:rPr lang="en-CA" dirty="0"/>
              <a:t>Algorithmic Policing in a democratic context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C3E4524-21A1-4544-9E48-BB428E945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2" y="1924030"/>
            <a:ext cx="10820400" cy="4024125"/>
          </a:xfrm>
        </p:spPr>
        <p:txBody>
          <a:bodyPr>
            <a:normAutofit/>
          </a:bodyPr>
          <a:lstStyle/>
          <a:p>
            <a:pPr lvl="1"/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r>
              <a:rPr lang="en-CA" sz="2400" dirty="0"/>
              <a:t>What are the </a:t>
            </a:r>
            <a:r>
              <a:rPr lang="en-CA" sz="2400" dirty="0">
                <a:solidFill>
                  <a:srgbClr val="00B0F0"/>
                </a:solidFill>
              </a:rPr>
              <a:t>big issues </a:t>
            </a:r>
            <a:r>
              <a:rPr lang="en-CA" sz="2400" dirty="0"/>
              <a:t>to consider ?</a:t>
            </a:r>
          </a:p>
          <a:p>
            <a:endParaRPr lang="en-CA" sz="2400" dirty="0"/>
          </a:p>
          <a:p>
            <a:r>
              <a:rPr lang="en-CA" sz="2400" dirty="0"/>
              <a:t>What forms of algorithmic policing are in use in Canada?</a:t>
            </a:r>
          </a:p>
          <a:p>
            <a:endParaRPr lang="en-CA" sz="2400" dirty="0"/>
          </a:p>
          <a:p>
            <a:r>
              <a:rPr lang="en-CA" sz="2400" dirty="0"/>
              <a:t>What are governments doing ? </a:t>
            </a:r>
          </a:p>
        </p:txBody>
      </p:sp>
    </p:spTree>
    <p:extLst>
      <p:ext uri="{BB962C8B-B14F-4D97-AF65-F5344CB8AC3E}">
        <p14:creationId xmlns:p14="http://schemas.microsoft.com/office/powerpoint/2010/main" val="151664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9B12DC-0A43-274D-96BF-8AD0DD44A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12" descr="Examples of AI in Daily Life - Impact of AI on Human - TechVidvan">
            <a:extLst>
              <a:ext uri="{FF2B5EF4-FFF2-40B4-BE49-F238E27FC236}">
                <a16:creationId xmlns:a16="http://schemas.microsoft.com/office/drawing/2014/main" id="{78E0B8CA-A58A-9D47-85CA-31ECD88AC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13" y="305907"/>
            <a:ext cx="10899957" cy="570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44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F04B29-A428-DE45-9E4A-E1E9E062D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02816"/>
            <a:ext cx="8610600" cy="1293028"/>
          </a:xfrm>
        </p:spPr>
        <p:txBody>
          <a:bodyPr/>
          <a:lstStyle/>
          <a:p>
            <a:r>
              <a:rPr lang="en-CA" dirty="0"/>
              <a:t>What do you know about ai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9AB8EF-5FBF-054F-BE69-7175A6399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194560"/>
            <a:ext cx="6589643" cy="4024125"/>
          </a:xfrm>
        </p:spPr>
        <p:txBody>
          <a:bodyPr>
            <a:normAutofit/>
          </a:bodyPr>
          <a:lstStyle/>
          <a:p>
            <a:r>
              <a:rPr lang="en-CA" dirty="0"/>
              <a:t>Have algorithms impacted you in the last 24h? </a:t>
            </a:r>
          </a:p>
          <a:p>
            <a:endParaRPr lang="en-CA" dirty="0"/>
          </a:p>
          <a:p>
            <a:r>
              <a:rPr lang="en-CA" dirty="0"/>
              <a:t>The good </a:t>
            </a:r>
          </a:p>
          <a:p>
            <a:endParaRPr lang="en-CA" dirty="0"/>
          </a:p>
          <a:p>
            <a:r>
              <a:rPr lang="en-CA" dirty="0"/>
              <a:t>The not so good ?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AI &amp; Power </a:t>
            </a:r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6" name="Picture 2" descr="propulsionquebec.com/impulsionmtl/wp-content/up...">
            <a:extLst>
              <a:ext uri="{FF2B5EF4-FFF2-40B4-BE49-F238E27FC236}">
                <a16:creationId xmlns:a16="http://schemas.microsoft.com/office/drawing/2014/main" id="{697EBAD2-BEFA-1742-945D-A25300D9B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120" y="3057059"/>
            <a:ext cx="1814990" cy="80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cebook usage and revenue continue to grow as the pandemic rages on - The  Verge">
            <a:extLst>
              <a:ext uri="{FF2B5EF4-FFF2-40B4-BE49-F238E27FC236}">
                <a16:creationId xmlns:a16="http://schemas.microsoft.com/office/drawing/2014/main" id="{BCD5BC13-F05E-204F-9D29-406EBBA12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04" y="4949710"/>
            <a:ext cx="2414021" cy="160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tificial Intelligence (AI) &amp; Trading Webinar Part 2 (Italian) | Errante">
            <a:extLst>
              <a:ext uri="{FF2B5EF4-FFF2-40B4-BE49-F238E27FC236}">
                <a16:creationId xmlns:a16="http://schemas.microsoft.com/office/drawing/2014/main" id="{3167E604-21AF-7242-B4C0-0188D6F8F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7" y="252241"/>
            <a:ext cx="2900654" cy="152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etflix - Home | Facebook">
            <a:extLst>
              <a:ext uri="{FF2B5EF4-FFF2-40B4-BE49-F238E27FC236}">
                <a16:creationId xmlns:a16="http://schemas.microsoft.com/office/drawing/2014/main" id="{9004674A-E945-3B44-9E87-C06A5C79D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58" y="185711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inally, progress on regulating facial recognition - Microsoft On the Issues">
            <a:extLst>
              <a:ext uri="{FF2B5EF4-FFF2-40B4-BE49-F238E27FC236}">
                <a16:creationId xmlns:a16="http://schemas.microsoft.com/office/drawing/2014/main" id="{E9205899-7428-1941-AC12-A816883FC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639" y="4596366"/>
            <a:ext cx="3499581" cy="195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eep inside China's perfect surveillance state - Asia Times">
            <a:extLst>
              <a:ext uri="{FF2B5EF4-FFF2-40B4-BE49-F238E27FC236}">
                <a16:creationId xmlns:a16="http://schemas.microsoft.com/office/drawing/2014/main" id="{07A84C6E-C786-C747-8BE8-6B68FBFE9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557" y="2587462"/>
            <a:ext cx="6469351" cy="401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23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9A315D-7CC9-C946-85F8-BC7B5F76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ai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1FB0DA-2E4F-6140-8A7D-1753C1B8A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09202"/>
            <a:ext cx="10820400" cy="4024125"/>
          </a:xfrm>
        </p:spPr>
        <p:txBody>
          <a:bodyPr/>
          <a:lstStyle/>
          <a:p>
            <a:r>
              <a:rPr lang="en-CA" sz="2400" dirty="0"/>
              <a:t>“Artificial” = the use of computers, the automatization </a:t>
            </a:r>
          </a:p>
          <a:p>
            <a:r>
              <a:rPr lang="en-CA" sz="2400" dirty="0"/>
              <a:t>“Intelligence” = most Human behaviors: learning, perception, reasoning, using language, counting, predicting, problem solving. </a:t>
            </a:r>
          </a:p>
          <a:p>
            <a:endParaRPr lang="en-CA" sz="2400" dirty="0"/>
          </a:p>
          <a:p>
            <a:r>
              <a:rPr lang="en-CA" sz="2400" dirty="0"/>
              <a:t>AI: Using computers to mimic human </a:t>
            </a:r>
            <a:r>
              <a:rPr lang="en-CA" sz="2400" dirty="0">
                <a:solidFill>
                  <a:srgbClr val="00B0F0"/>
                </a:solidFill>
              </a:rPr>
              <a:t>decision-making</a:t>
            </a:r>
            <a:r>
              <a:rPr lang="en-CA" sz="2400" dirty="0"/>
              <a:t> &amp; problem solving capacities</a:t>
            </a:r>
          </a:p>
          <a:p>
            <a:pPr marL="0" indent="0" algn="r">
              <a:buNone/>
            </a:pPr>
            <a:r>
              <a:rPr lang="en-CA" sz="1400" dirty="0"/>
              <a:t>Source: B.J. Copeland, </a:t>
            </a:r>
            <a:r>
              <a:rPr lang="en-CA" sz="1400" dirty="0">
                <a:hlinkClick r:id="rId3"/>
              </a:rPr>
              <a:t>Britannica</a:t>
            </a:r>
            <a:endParaRPr lang="en-CA" sz="1400" dirty="0"/>
          </a:p>
          <a:p>
            <a:pPr marL="0" indent="0" algn="r">
              <a:buNone/>
            </a:pPr>
            <a:endParaRPr lang="en-CA" sz="1400" dirty="0"/>
          </a:p>
          <a:p>
            <a:r>
              <a:rPr lang="en-CA" sz="2400" dirty="0"/>
              <a:t>Algorithms: a series of instructions given to a computer to transform data into useful information / decisions</a:t>
            </a:r>
          </a:p>
          <a:p>
            <a:pPr marL="0" indent="0">
              <a:buNone/>
            </a:pP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75193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2AAB01-D803-9942-83F7-B3B3200F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policing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CA723D-0081-9C41-90B1-FD280BA36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682" y="2387906"/>
            <a:ext cx="10820400" cy="4825388"/>
          </a:xfrm>
        </p:spPr>
        <p:txBody>
          <a:bodyPr>
            <a:normAutofit/>
          </a:bodyPr>
          <a:lstStyle/>
          <a:p>
            <a:r>
              <a:rPr lang="en-CA" dirty="0"/>
              <a:t>The ”armed arm of the State” </a:t>
            </a:r>
          </a:p>
          <a:p>
            <a:pPr lvl="1"/>
            <a:r>
              <a:rPr lang="en-CA" dirty="0"/>
              <a:t>Weber’s definition of the State </a:t>
            </a:r>
          </a:p>
          <a:p>
            <a:pPr lvl="1"/>
            <a:r>
              <a:rPr lang="en-CA" dirty="0"/>
              <a:t>The </a:t>
            </a:r>
            <a:r>
              <a:rPr lang="en-CA" i="1" dirty="0"/>
              <a:t>capacity</a:t>
            </a:r>
            <a:r>
              <a:rPr lang="en-CA" dirty="0"/>
              <a:t> to use force (Brodeur) </a:t>
            </a:r>
          </a:p>
          <a:p>
            <a:pPr marL="457200" lvl="1" indent="0">
              <a:buNone/>
            </a:pPr>
            <a:endParaRPr lang="en-CA" dirty="0"/>
          </a:p>
          <a:p>
            <a:r>
              <a:rPr lang="en-CA" dirty="0"/>
              <a:t>Police discretion and the centrality of </a:t>
            </a:r>
            <a:r>
              <a:rPr lang="en-CA" i="1" dirty="0">
                <a:solidFill>
                  <a:srgbClr val="00B0F0"/>
                </a:solidFill>
              </a:rPr>
              <a:t>decision making </a:t>
            </a:r>
            <a:r>
              <a:rPr lang="en-CA" i="1" dirty="0"/>
              <a:t>(</a:t>
            </a:r>
            <a:r>
              <a:rPr lang="en-CA" dirty="0"/>
              <a:t>Monjardet) </a:t>
            </a:r>
          </a:p>
          <a:p>
            <a:endParaRPr lang="en-CA" dirty="0"/>
          </a:p>
          <a:p>
            <a:r>
              <a:rPr lang="en-CA" dirty="0"/>
              <a:t>How does AI influence this </a:t>
            </a:r>
            <a:r>
              <a:rPr lang="en-CA" i="1" dirty="0"/>
              <a:t>capacity -</a:t>
            </a:r>
            <a:r>
              <a:rPr lang="en-CA" dirty="0"/>
              <a:t> this power ? </a:t>
            </a:r>
          </a:p>
          <a:p>
            <a:pPr lvl="1"/>
            <a:r>
              <a:rPr lang="en-CA" dirty="0"/>
              <a:t>Also, what is force?</a:t>
            </a:r>
          </a:p>
        </p:txBody>
      </p:sp>
    </p:spTree>
    <p:extLst>
      <p:ext uri="{BB962C8B-B14F-4D97-AF65-F5344CB8AC3E}">
        <p14:creationId xmlns:p14="http://schemas.microsoft.com/office/powerpoint/2010/main" val="264994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BA6954-77AC-2C42-9E08-9DE7F6800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Algorithmic Policing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D9F25C-F7D8-734C-A82C-08D6359DF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use of algorithms and AI to enhance – and potentially transform – police </a:t>
            </a:r>
            <a:r>
              <a:rPr lang="en-US" dirty="0">
                <a:solidFill>
                  <a:srgbClr val="00B0F0"/>
                </a:solidFill>
              </a:rPr>
              <a:t>decision-making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practices</a:t>
            </a:r>
            <a:r>
              <a:rPr lang="fr-CA" dirty="0"/>
              <a:t> </a:t>
            </a:r>
          </a:p>
          <a:p>
            <a:pPr marL="457200" lvl="1" indent="0">
              <a:buNone/>
            </a:pPr>
            <a:r>
              <a:rPr lang="fr-CA" dirty="0"/>
              <a:t>Use </a:t>
            </a:r>
            <a:r>
              <a:rPr lang="fr-CA" u="sng" dirty="0"/>
              <a:t>mass data </a:t>
            </a:r>
            <a:r>
              <a:rPr lang="fr-CA" dirty="0"/>
              <a:t>to </a:t>
            </a:r>
            <a:r>
              <a:rPr lang="fr-CA" dirty="0" err="1"/>
              <a:t>inform</a:t>
            </a:r>
            <a:r>
              <a:rPr lang="fr-CA" dirty="0"/>
              <a:t> </a:t>
            </a:r>
            <a:r>
              <a:rPr lang="fr-CA" dirty="0" err="1"/>
              <a:t>daily</a:t>
            </a:r>
            <a:r>
              <a:rPr lang="fr-CA" dirty="0"/>
              <a:t> </a:t>
            </a:r>
            <a:r>
              <a:rPr lang="fr-CA" dirty="0" err="1"/>
              <a:t>operations</a:t>
            </a:r>
            <a:r>
              <a:rPr lang="fr-CA" dirty="0"/>
              <a:t> </a:t>
            </a:r>
          </a:p>
          <a:p>
            <a:pPr marL="457200" lvl="1" indent="0">
              <a:buNone/>
            </a:pPr>
            <a:endParaRPr lang="fr-CA" dirty="0"/>
          </a:p>
          <a:p>
            <a:pPr marL="457200" lvl="1" indent="0">
              <a:buNone/>
            </a:pPr>
            <a:r>
              <a:rPr lang="fr-CA" dirty="0" err="1"/>
              <a:t>Potential</a:t>
            </a:r>
            <a:r>
              <a:rPr lang="fr-CA" dirty="0"/>
              <a:t> </a:t>
            </a:r>
            <a:r>
              <a:rPr lang="fr-CA" dirty="0" err="1"/>
              <a:t>benefits</a:t>
            </a:r>
            <a:r>
              <a:rPr lang="fr-CA" dirty="0"/>
              <a:t>: + </a:t>
            </a:r>
            <a:r>
              <a:rPr lang="fr-CA" dirty="0" err="1"/>
              <a:t>safety</a:t>
            </a:r>
            <a:r>
              <a:rPr lang="fr-CA" dirty="0"/>
              <a:t> + efficient + proactive - </a:t>
            </a:r>
            <a:r>
              <a:rPr lang="fr-CA" dirty="0" err="1"/>
              <a:t>bias</a:t>
            </a:r>
            <a:r>
              <a:rPr lang="fr-CA" dirty="0"/>
              <a:t> + </a:t>
            </a:r>
            <a:r>
              <a:rPr lang="fr-CA" dirty="0" err="1"/>
              <a:t>accountability</a:t>
            </a:r>
            <a:endParaRPr lang="fr-CA" dirty="0"/>
          </a:p>
          <a:p>
            <a:pPr marL="457200" lvl="1" indent="0">
              <a:buNone/>
            </a:pPr>
            <a:endParaRPr lang="fr-CA" dirty="0"/>
          </a:p>
          <a:p>
            <a:pPr marL="457200" lvl="1" indent="0">
              <a:buNone/>
            </a:pPr>
            <a:r>
              <a:rPr lang="fr-CA" dirty="0" err="1"/>
              <a:t>Potential</a:t>
            </a:r>
            <a:r>
              <a:rPr lang="fr-CA" dirty="0"/>
              <a:t> </a:t>
            </a:r>
            <a:r>
              <a:rPr lang="fr-CA" dirty="0" err="1"/>
              <a:t>downfal</a:t>
            </a:r>
            <a:r>
              <a:rPr lang="fr-CA" dirty="0"/>
              <a:t> + </a:t>
            </a:r>
            <a:r>
              <a:rPr lang="fr-CA" dirty="0" err="1"/>
              <a:t>bias</a:t>
            </a:r>
            <a:r>
              <a:rPr lang="fr-CA" dirty="0"/>
              <a:t> - </a:t>
            </a:r>
            <a:r>
              <a:rPr lang="fr-CA" dirty="0" err="1"/>
              <a:t>accountability</a:t>
            </a:r>
            <a:r>
              <a:rPr lang="fr-CA" dirty="0"/>
              <a:t> - mass surveillance - </a:t>
            </a:r>
            <a:r>
              <a:rPr lang="fr-CA" dirty="0" err="1"/>
              <a:t>privacy</a:t>
            </a:r>
            <a:r>
              <a:rPr lang="fr-CA" dirty="0"/>
              <a:t> - civil </a:t>
            </a:r>
            <a:r>
              <a:rPr lang="fr-CA" dirty="0" err="1"/>
              <a:t>rights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0825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D22781-5D9A-A54C-B349-39E512C1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901532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CA" dirty="0"/>
              <a:t>everyday AI in Canadian Policing</a:t>
            </a:r>
            <a:br>
              <a:rPr lang="en-CA" dirty="0"/>
            </a:br>
            <a:endParaRPr lang="en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CDB093-B0E3-3649-BCB2-3E098B8AC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Ai is used everyday for clerical effectiveness</a:t>
            </a:r>
          </a:p>
          <a:p>
            <a:pPr lvl="1"/>
            <a:r>
              <a:rPr lang="en-CA" dirty="0"/>
              <a:t>Automatic transcription</a:t>
            </a:r>
          </a:p>
          <a:p>
            <a:pPr lvl="1"/>
            <a:r>
              <a:rPr lang="en-CA" dirty="0"/>
              <a:t>Scheduling</a:t>
            </a:r>
          </a:p>
          <a:p>
            <a:pPr lvl="1"/>
            <a:r>
              <a:rPr lang="en-CA" dirty="0"/>
              <a:t>= more officers in the streets, preventing crime and doing community policing</a:t>
            </a:r>
          </a:p>
          <a:p>
            <a:endParaRPr lang="en-CA" dirty="0"/>
          </a:p>
          <a:p>
            <a:r>
              <a:rPr lang="en-CA" dirty="0"/>
              <a:t>But what about other, more controversial Police uses of AI? What are the big issues here?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570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E62C67-63BC-C140-A0FE-04CAE7165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pRIVACY</a:t>
            </a:r>
            <a:endParaRPr lang="en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4CFC8C-006D-BC4C-89A8-333FDE303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01092"/>
            <a:ext cx="10820400" cy="462541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Traditional limits to police power </a:t>
            </a:r>
          </a:p>
          <a:p>
            <a:pPr marL="457200" lvl="1" indent="0">
              <a:buNone/>
            </a:pPr>
            <a:r>
              <a:rPr lang="en-CA" dirty="0"/>
              <a:t>Resources limitations (time, manpower, cost)</a:t>
            </a:r>
          </a:p>
          <a:p>
            <a:pPr marL="457200" lvl="1" indent="0">
              <a:buNone/>
            </a:pPr>
            <a:r>
              <a:rPr lang="en-CA" dirty="0"/>
              <a:t>Public oversight of the police </a:t>
            </a:r>
          </a:p>
          <a:p>
            <a:pPr marL="457200" lvl="1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AI allows </a:t>
            </a:r>
            <a:r>
              <a:rPr lang="en-US" dirty="0"/>
              <a:t>gathering, processing, and analyzing an amount of data that would have been unthinkable just a few years ago, including vast amount of private citizen information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CA" dirty="0">
                <a:solidFill>
                  <a:srgbClr val="00B0F0"/>
                </a:solidFill>
              </a:rPr>
              <a:t>Dragnet surveillance</a:t>
            </a:r>
            <a:r>
              <a:rPr lang="en-CA" dirty="0"/>
              <a:t>: widening the police database inclusion “trigger mechanism” </a:t>
            </a:r>
          </a:p>
          <a:p>
            <a:pPr marL="457200" lvl="1" indent="0">
              <a:buNone/>
            </a:pPr>
            <a:r>
              <a:rPr lang="en-CA" dirty="0"/>
              <a:t>Inexpensive, and behind screens</a:t>
            </a:r>
          </a:p>
        </p:txBody>
      </p:sp>
    </p:spTree>
    <p:extLst>
      <p:ext uri="{BB962C8B-B14F-4D97-AF65-F5344CB8AC3E}">
        <p14:creationId xmlns:p14="http://schemas.microsoft.com/office/powerpoint/2010/main" val="156672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Traînée de condensation</Template>
  <TotalTime>800</TotalTime>
  <Words>1054</Words>
  <Application>Microsoft Macintosh PowerPoint</Application>
  <PresentationFormat>Grand écran</PresentationFormat>
  <Paragraphs>168</Paragraphs>
  <Slides>23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Century Gothic</vt:lpstr>
      <vt:lpstr>Traînée de condensation</vt:lpstr>
      <vt:lpstr>Algorithmic policing</vt:lpstr>
      <vt:lpstr>Algorithmic policing</vt:lpstr>
      <vt:lpstr>Présentation PowerPoint</vt:lpstr>
      <vt:lpstr>What do you know about ai ? </vt:lpstr>
      <vt:lpstr>What is ai</vt:lpstr>
      <vt:lpstr>What is policing</vt:lpstr>
      <vt:lpstr>Algorithmic Policing</vt:lpstr>
      <vt:lpstr>everyday AI in Canadian Policing </vt:lpstr>
      <vt:lpstr>pRIVACY</vt:lpstr>
      <vt:lpstr>Google Quick, draw! Exercise </vt:lpstr>
      <vt:lpstr>Object Recognition Software (1)</vt:lpstr>
      <vt:lpstr>Object Recognition Software (2) </vt:lpstr>
      <vt:lpstr>bias</vt:lpstr>
      <vt:lpstr>Predictive Policing</vt:lpstr>
      <vt:lpstr>Person-Based PP</vt:lpstr>
      <vt:lpstr>Vancouver police –2019-202…  </vt:lpstr>
      <vt:lpstr>Policy Issues</vt:lpstr>
      <vt:lpstr>Policy Solutions</vt:lpstr>
      <vt:lpstr>To conclude… Shared policy concerns</vt:lpstr>
      <vt:lpstr>To conclude (bis)… Particularities of policing</vt:lpstr>
      <vt:lpstr>Extra slides</vt:lpstr>
      <vt:lpstr>Chinese Police State &amp; the Uyghurs  </vt:lpstr>
      <vt:lpstr>Algorithmic Policing in a democratic context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policing</dc:title>
  <dc:creator>Michel F. Simard</dc:creator>
  <cp:lastModifiedBy>Michel F. Simard</cp:lastModifiedBy>
  <cp:revision>18</cp:revision>
  <dcterms:created xsi:type="dcterms:W3CDTF">2021-11-03T14:32:33Z</dcterms:created>
  <dcterms:modified xsi:type="dcterms:W3CDTF">2022-04-28T18:58:41Z</dcterms:modified>
</cp:coreProperties>
</file>