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66" r:id="rId4"/>
    <p:sldId id="267" r:id="rId5"/>
    <p:sldId id="264" r:id="rId6"/>
    <p:sldId id="265" r:id="rId7"/>
    <p:sldId id="270" r:id="rId8"/>
    <p:sldId id="260" r:id="rId9"/>
    <p:sldId id="26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p:cViewPr varScale="1">
        <p:scale>
          <a:sx n="117" d="100"/>
          <a:sy n="117" d="100"/>
        </p:scale>
        <p:origin x="1480"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11961580-E64F-4EC0-A64B-AE30DCB7CEA3}" type="datetimeFigureOut">
              <a:rPr lang="en-CA" smtClean="0"/>
              <a:pPr/>
              <a:t>2022-03-09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14D8C05-7C8C-4F7B-820D-DCCC2D993D17}" type="slidenum">
              <a:rPr lang="en-CA" smtClean="0"/>
              <a:pPr/>
              <a:t>‹n°›</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11961580-E64F-4EC0-A64B-AE30DCB7CEA3}" type="datetimeFigureOut">
              <a:rPr lang="en-CA" smtClean="0"/>
              <a:pPr/>
              <a:t>2022-03-09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14D8C05-7C8C-4F7B-820D-DCCC2D993D17}" type="slidenum">
              <a:rPr lang="en-CA" smtClean="0"/>
              <a:pPr/>
              <a:t>‹n°›</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11961580-E64F-4EC0-A64B-AE30DCB7CEA3}" type="datetimeFigureOut">
              <a:rPr lang="en-CA" smtClean="0"/>
              <a:pPr/>
              <a:t>2022-03-09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14D8C05-7C8C-4F7B-820D-DCCC2D993D17}" type="slidenum">
              <a:rPr lang="en-CA" smtClean="0"/>
              <a:pPr/>
              <a:t>‹n°›</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11961580-E64F-4EC0-A64B-AE30DCB7CEA3}" type="datetimeFigureOut">
              <a:rPr lang="en-CA" smtClean="0"/>
              <a:pPr/>
              <a:t>2022-03-09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14D8C05-7C8C-4F7B-820D-DCCC2D993D17}" type="slidenum">
              <a:rPr lang="en-CA" smtClean="0"/>
              <a:pPr/>
              <a:t>‹n°›</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961580-E64F-4EC0-A64B-AE30DCB7CEA3}" type="datetimeFigureOut">
              <a:rPr lang="en-CA" smtClean="0"/>
              <a:pPr/>
              <a:t>2022-03-09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14D8C05-7C8C-4F7B-820D-DCCC2D993D17}" type="slidenum">
              <a:rPr lang="en-CA" smtClean="0"/>
              <a:pPr/>
              <a:t>‹n°›</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11961580-E64F-4EC0-A64B-AE30DCB7CEA3}" type="datetimeFigureOut">
              <a:rPr lang="en-CA" smtClean="0"/>
              <a:pPr/>
              <a:t>2022-03-09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14D8C05-7C8C-4F7B-820D-DCCC2D993D17}" type="slidenum">
              <a:rPr lang="en-CA" smtClean="0"/>
              <a:pPr/>
              <a:t>‹n°›</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11961580-E64F-4EC0-A64B-AE30DCB7CEA3}" type="datetimeFigureOut">
              <a:rPr lang="en-CA" smtClean="0"/>
              <a:pPr/>
              <a:t>2022-03-09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014D8C05-7C8C-4F7B-820D-DCCC2D993D17}" type="slidenum">
              <a:rPr lang="en-CA" smtClean="0"/>
              <a:pPr/>
              <a:t>‹n°›</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11961580-E64F-4EC0-A64B-AE30DCB7CEA3}" type="datetimeFigureOut">
              <a:rPr lang="en-CA" smtClean="0"/>
              <a:pPr/>
              <a:t>2022-03-09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014D8C05-7C8C-4F7B-820D-DCCC2D993D17}" type="slidenum">
              <a:rPr lang="en-CA" smtClean="0"/>
              <a:pPr/>
              <a:t>‹n°›</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961580-E64F-4EC0-A64B-AE30DCB7CEA3}" type="datetimeFigureOut">
              <a:rPr lang="en-CA" smtClean="0"/>
              <a:pPr/>
              <a:t>2022-03-09</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014D8C05-7C8C-4F7B-820D-DCCC2D993D17}" type="slidenum">
              <a:rPr lang="en-CA" smtClean="0"/>
              <a:pPr/>
              <a:t>‹n°›</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961580-E64F-4EC0-A64B-AE30DCB7CEA3}" type="datetimeFigureOut">
              <a:rPr lang="en-CA" smtClean="0"/>
              <a:pPr/>
              <a:t>2022-03-09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14D8C05-7C8C-4F7B-820D-DCCC2D993D17}" type="slidenum">
              <a:rPr lang="en-CA" smtClean="0"/>
              <a:pPr/>
              <a:t>‹n°›</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961580-E64F-4EC0-A64B-AE30DCB7CEA3}" type="datetimeFigureOut">
              <a:rPr lang="en-CA" smtClean="0"/>
              <a:pPr/>
              <a:t>2022-03-09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14D8C05-7C8C-4F7B-820D-DCCC2D993D17}" type="slidenum">
              <a:rPr lang="en-CA" smtClean="0"/>
              <a:pPr/>
              <a:t>‹n°›</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961580-E64F-4EC0-A64B-AE30DCB7CEA3}" type="datetimeFigureOut">
              <a:rPr lang="en-CA" smtClean="0"/>
              <a:pPr/>
              <a:t>2022-03-09</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4D8C05-7C8C-4F7B-820D-DCCC2D993D17}" type="slidenum">
              <a:rPr lang="en-CA" smtClean="0"/>
              <a:pPr/>
              <a:t>‹n°›</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DFD9E4-9342-9A47-AF25-8C0BFE00B315}"/>
              </a:ext>
            </a:extLst>
          </p:cNvPr>
          <p:cNvSpPr>
            <a:spLocks noGrp="1"/>
          </p:cNvSpPr>
          <p:nvPr>
            <p:ph type="title"/>
          </p:nvPr>
        </p:nvSpPr>
        <p:spPr/>
        <p:txBody>
          <a:bodyPr/>
          <a:lstStyle/>
          <a:p>
            <a:r>
              <a:rPr lang="en-CA" dirty="0"/>
              <a:t>The Social impact of AI</a:t>
            </a:r>
          </a:p>
        </p:txBody>
      </p:sp>
      <p:sp>
        <p:nvSpPr>
          <p:cNvPr id="3" name="Espace réservé du contenu 2">
            <a:extLst>
              <a:ext uri="{FF2B5EF4-FFF2-40B4-BE49-F238E27FC236}">
                <a16:creationId xmlns:a16="http://schemas.microsoft.com/office/drawing/2014/main" id="{90A8D1D8-6716-A94B-ABE1-D5C4D24F08B0}"/>
              </a:ext>
            </a:extLst>
          </p:cNvPr>
          <p:cNvSpPr>
            <a:spLocks noGrp="1"/>
          </p:cNvSpPr>
          <p:nvPr>
            <p:ph idx="1"/>
          </p:nvPr>
        </p:nvSpPr>
        <p:spPr>
          <a:xfrm>
            <a:off x="457200" y="1600200"/>
            <a:ext cx="8229600" cy="4983162"/>
          </a:xfrm>
        </p:spPr>
        <p:txBody>
          <a:bodyPr>
            <a:normAutofit/>
          </a:bodyPr>
          <a:lstStyle/>
          <a:p>
            <a:r>
              <a:rPr lang="en-CA" dirty="0"/>
              <a:t>Technology is socially constructed </a:t>
            </a:r>
          </a:p>
          <a:p>
            <a:r>
              <a:rPr lang="en-CA" dirty="0"/>
              <a:t>Sociotechnical imaginaries : “collectively held, institutionally stabilized, and publicly performed visions of desirable futures, animated by shared understandings of forms of social life and social order attainable through, and supportive of, advances in science and technology” (</a:t>
            </a:r>
            <a:r>
              <a:rPr lang="en-CA" dirty="0" err="1"/>
              <a:t>Jassanof</a:t>
            </a:r>
            <a:r>
              <a:rPr lang="en-CA" dirty="0"/>
              <a:t> 2015, 4 from Chan 2021). </a:t>
            </a:r>
          </a:p>
          <a:p>
            <a:endParaRPr lang="en-CA" dirty="0"/>
          </a:p>
          <a:p>
            <a:pPr lvl="1"/>
            <a:endParaRPr lang="en-CA" dirty="0"/>
          </a:p>
        </p:txBody>
      </p:sp>
    </p:spTree>
    <p:extLst>
      <p:ext uri="{BB962C8B-B14F-4D97-AF65-F5344CB8AC3E}">
        <p14:creationId xmlns:p14="http://schemas.microsoft.com/office/powerpoint/2010/main" val="2563164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BF7C17-D544-BF4D-9184-E5DD4FC1274F}"/>
              </a:ext>
            </a:extLst>
          </p:cNvPr>
          <p:cNvSpPr>
            <a:spLocks noGrp="1"/>
          </p:cNvSpPr>
          <p:nvPr>
            <p:ph type="title"/>
          </p:nvPr>
        </p:nvSpPr>
        <p:spPr/>
        <p:txBody>
          <a:bodyPr/>
          <a:lstStyle/>
          <a:p>
            <a:r>
              <a:rPr lang="en-CA" dirty="0"/>
              <a:t>the </a:t>
            </a:r>
            <a:r>
              <a:rPr lang="en-CA" i="1" dirty="0"/>
              <a:t>utopian </a:t>
            </a:r>
            <a:r>
              <a:rPr lang="en-CA" dirty="0"/>
              <a:t>view</a:t>
            </a:r>
          </a:p>
        </p:txBody>
      </p:sp>
      <p:sp>
        <p:nvSpPr>
          <p:cNvPr id="3" name="Espace réservé du contenu 2">
            <a:extLst>
              <a:ext uri="{FF2B5EF4-FFF2-40B4-BE49-F238E27FC236}">
                <a16:creationId xmlns:a16="http://schemas.microsoft.com/office/drawing/2014/main" id="{E6021664-1A56-F641-998A-4F42E9302358}"/>
              </a:ext>
            </a:extLst>
          </p:cNvPr>
          <p:cNvSpPr>
            <a:spLocks noGrp="1"/>
          </p:cNvSpPr>
          <p:nvPr>
            <p:ph idx="1"/>
          </p:nvPr>
        </p:nvSpPr>
        <p:spPr/>
        <p:txBody>
          <a:bodyPr/>
          <a:lstStyle/>
          <a:p>
            <a:r>
              <a:rPr lang="en-CA" dirty="0"/>
              <a:t>Usually held by police leaders, this outlook promotes PP as a panacea for crime reduction. This view also assumes such goals can only be attained by purchasing expensive software</a:t>
            </a:r>
            <a:r>
              <a:rPr lang="fr-CA" dirty="0"/>
              <a:t>. </a:t>
            </a:r>
          </a:p>
          <a:p>
            <a:endParaRPr lang="fr-CA" dirty="0"/>
          </a:p>
          <a:p>
            <a:r>
              <a:rPr lang="fr-CA" dirty="0" err="1"/>
              <a:t>Predominant</a:t>
            </a:r>
            <a:r>
              <a:rPr lang="fr-CA" dirty="0"/>
              <a:t> </a:t>
            </a:r>
            <a:r>
              <a:rPr lang="fr-CA" dirty="0" err="1"/>
              <a:t>until</a:t>
            </a:r>
            <a:r>
              <a:rPr lang="fr-CA" dirty="0"/>
              <a:t> 2-4 </a:t>
            </a:r>
            <a:r>
              <a:rPr lang="fr-CA" dirty="0" err="1"/>
              <a:t>years</a:t>
            </a:r>
            <a:r>
              <a:rPr lang="fr-CA" dirty="0"/>
              <a:t> </a:t>
            </a:r>
            <a:r>
              <a:rPr lang="fr-CA" dirty="0" err="1"/>
              <a:t>ago</a:t>
            </a:r>
            <a:r>
              <a:rPr lang="fr-CA" dirty="0"/>
              <a:t>. </a:t>
            </a:r>
            <a:endParaRPr lang="en-CA" dirty="0"/>
          </a:p>
        </p:txBody>
      </p:sp>
    </p:spTree>
    <p:extLst>
      <p:ext uri="{BB962C8B-B14F-4D97-AF65-F5344CB8AC3E}">
        <p14:creationId xmlns:p14="http://schemas.microsoft.com/office/powerpoint/2010/main" val="3011078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45EA7A-700A-DB40-B733-8254FD1872D6}"/>
              </a:ext>
            </a:extLst>
          </p:cNvPr>
          <p:cNvSpPr>
            <a:spLocks noGrp="1"/>
          </p:cNvSpPr>
          <p:nvPr>
            <p:ph type="title"/>
          </p:nvPr>
        </p:nvSpPr>
        <p:spPr/>
        <p:txBody>
          <a:bodyPr/>
          <a:lstStyle/>
          <a:p>
            <a:r>
              <a:rPr lang="en-CA" dirty="0"/>
              <a:t>the data scientist view</a:t>
            </a:r>
          </a:p>
        </p:txBody>
      </p:sp>
      <p:sp>
        <p:nvSpPr>
          <p:cNvPr id="3" name="Espace réservé du contenu 2">
            <a:extLst>
              <a:ext uri="{FF2B5EF4-FFF2-40B4-BE49-F238E27FC236}">
                <a16:creationId xmlns:a16="http://schemas.microsoft.com/office/drawing/2014/main" id="{DEA4214D-4B6B-394C-AAFC-4DF062B1BDB7}"/>
              </a:ext>
            </a:extLst>
          </p:cNvPr>
          <p:cNvSpPr>
            <a:spLocks noGrp="1"/>
          </p:cNvSpPr>
          <p:nvPr>
            <p:ph idx="1"/>
          </p:nvPr>
        </p:nvSpPr>
        <p:spPr/>
        <p:txBody>
          <a:bodyPr/>
          <a:lstStyle/>
          <a:p>
            <a:r>
              <a:rPr lang="en-CA" dirty="0"/>
              <a:t>authors underline data issues such as the risk for feedback loops (d’Alessandro et al. 2017). </a:t>
            </a:r>
          </a:p>
        </p:txBody>
      </p:sp>
    </p:spTree>
    <p:extLst>
      <p:ext uri="{BB962C8B-B14F-4D97-AF65-F5344CB8AC3E}">
        <p14:creationId xmlns:p14="http://schemas.microsoft.com/office/powerpoint/2010/main" val="3455529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A3B5B6-D4EE-6340-AF6B-C941447D2C6A}"/>
              </a:ext>
            </a:extLst>
          </p:cNvPr>
          <p:cNvSpPr>
            <a:spLocks noGrp="1"/>
          </p:cNvSpPr>
          <p:nvPr>
            <p:ph type="title"/>
          </p:nvPr>
        </p:nvSpPr>
        <p:spPr/>
        <p:txBody>
          <a:bodyPr/>
          <a:lstStyle/>
          <a:p>
            <a:r>
              <a:rPr lang="en-CA" dirty="0"/>
              <a:t>The civil rights view </a:t>
            </a:r>
          </a:p>
        </p:txBody>
      </p:sp>
      <p:sp>
        <p:nvSpPr>
          <p:cNvPr id="3" name="Espace réservé du contenu 2">
            <a:extLst>
              <a:ext uri="{FF2B5EF4-FFF2-40B4-BE49-F238E27FC236}">
                <a16:creationId xmlns:a16="http://schemas.microsoft.com/office/drawing/2014/main" id="{0162C91B-616A-A841-B5D7-09248423D593}"/>
              </a:ext>
            </a:extLst>
          </p:cNvPr>
          <p:cNvSpPr>
            <a:spLocks noGrp="1"/>
          </p:cNvSpPr>
          <p:nvPr>
            <p:ph idx="1"/>
          </p:nvPr>
        </p:nvSpPr>
        <p:spPr/>
        <p:txBody>
          <a:bodyPr/>
          <a:lstStyle/>
          <a:p>
            <a:r>
              <a:rPr lang="en-CA" dirty="0"/>
              <a:t>underlines privacy and racial bias concerns, and calls for PP being used to monitor police misconduct instead of behind used </a:t>
            </a:r>
            <a:r>
              <a:rPr lang="en-CA" i="1" dirty="0"/>
              <a:t>against</a:t>
            </a:r>
            <a:r>
              <a:rPr lang="en-CA" dirty="0"/>
              <a:t> the population (Robertson et al. 2020).</a:t>
            </a:r>
          </a:p>
        </p:txBody>
      </p:sp>
    </p:spTree>
    <p:extLst>
      <p:ext uri="{BB962C8B-B14F-4D97-AF65-F5344CB8AC3E}">
        <p14:creationId xmlns:p14="http://schemas.microsoft.com/office/powerpoint/2010/main" val="884612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FC09E6-8AF5-A946-9875-1D5FD602B57A}"/>
              </a:ext>
            </a:extLst>
          </p:cNvPr>
          <p:cNvSpPr>
            <a:spLocks noGrp="1"/>
          </p:cNvSpPr>
          <p:nvPr>
            <p:ph type="title"/>
          </p:nvPr>
        </p:nvSpPr>
        <p:spPr/>
        <p:txBody>
          <a:bodyPr/>
          <a:lstStyle/>
          <a:p>
            <a:r>
              <a:rPr lang="en-CA" dirty="0"/>
              <a:t>the social science view</a:t>
            </a:r>
          </a:p>
        </p:txBody>
      </p:sp>
      <p:sp>
        <p:nvSpPr>
          <p:cNvPr id="3" name="Espace réservé du contenu 2">
            <a:extLst>
              <a:ext uri="{FF2B5EF4-FFF2-40B4-BE49-F238E27FC236}">
                <a16:creationId xmlns:a16="http://schemas.microsoft.com/office/drawing/2014/main" id="{F5583198-2B51-6546-AB14-3404D8F01650}"/>
              </a:ext>
            </a:extLst>
          </p:cNvPr>
          <p:cNvSpPr>
            <a:spLocks noGrp="1"/>
          </p:cNvSpPr>
          <p:nvPr>
            <p:ph idx="1"/>
          </p:nvPr>
        </p:nvSpPr>
        <p:spPr/>
        <p:txBody>
          <a:bodyPr/>
          <a:lstStyle/>
          <a:p>
            <a:r>
              <a:rPr lang="en-CA" dirty="0"/>
              <a:t>authors detail the assumptions behind PP programs, and question how empirically founded its rapid development in the USA has been. This view is also where police accountability concerns are raised (Lum and Isaac 2016; Moses and Chan 2016; Hunt et al. 2014; Saunders et al. 2016)</a:t>
            </a:r>
            <a:r>
              <a:rPr lang="fr-CA" dirty="0"/>
              <a:t> </a:t>
            </a:r>
            <a:endParaRPr lang="en-CA" dirty="0"/>
          </a:p>
        </p:txBody>
      </p:sp>
    </p:spTree>
    <p:extLst>
      <p:ext uri="{BB962C8B-B14F-4D97-AF65-F5344CB8AC3E}">
        <p14:creationId xmlns:p14="http://schemas.microsoft.com/office/powerpoint/2010/main" val="3283053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14931E4-087C-F644-9F3A-41EB1E265190}"/>
              </a:ext>
            </a:extLst>
          </p:cNvPr>
          <p:cNvSpPr>
            <a:spLocks noGrp="1"/>
          </p:cNvSpPr>
          <p:nvPr>
            <p:ph idx="1"/>
          </p:nvPr>
        </p:nvSpPr>
        <p:spPr/>
        <p:txBody>
          <a:bodyPr/>
          <a:lstStyle/>
          <a:p>
            <a:endParaRPr lang="en-CA" dirty="0"/>
          </a:p>
          <a:p>
            <a:endParaRPr lang="en-CA" dirty="0"/>
          </a:p>
          <a:p>
            <a:r>
              <a:rPr lang="en-CA" dirty="0"/>
              <a:t>Think of your sources, what view is promoted? What is the goal of the author(s)? </a:t>
            </a:r>
          </a:p>
          <a:p>
            <a:pPr marL="0" indent="0">
              <a:buNone/>
            </a:pPr>
            <a:endParaRPr lang="en-CA" dirty="0"/>
          </a:p>
        </p:txBody>
      </p:sp>
    </p:spTree>
    <p:extLst>
      <p:ext uri="{BB962C8B-B14F-4D97-AF65-F5344CB8AC3E}">
        <p14:creationId xmlns:p14="http://schemas.microsoft.com/office/powerpoint/2010/main" val="2250831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65270D-A288-9343-BC9A-07AC97DE5560}"/>
              </a:ext>
            </a:extLst>
          </p:cNvPr>
          <p:cNvSpPr>
            <a:spLocks noGrp="1"/>
          </p:cNvSpPr>
          <p:nvPr>
            <p:ph type="title"/>
          </p:nvPr>
        </p:nvSpPr>
        <p:spPr/>
        <p:txBody>
          <a:bodyPr/>
          <a:lstStyle/>
          <a:p>
            <a:r>
              <a:rPr lang="en-CA" dirty="0"/>
              <a:t>Thesis </a:t>
            </a:r>
            <a:r>
              <a:rPr lang="en-CA" dirty="0" err="1"/>
              <a:t>Staments</a:t>
            </a:r>
            <a:endParaRPr lang="en-CA" dirty="0"/>
          </a:p>
        </p:txBody>
      </p:sp>
      <p:sp>
        <p:nvSpPr>
          <p:cNvPr id="3" name="Espace réservé du contenu 2">
            <a:extLst>
              <a:ext uri="{FF2B5EF4-FFF2-40B4-BE49-F238E27FC236}">
                <a16:creationId xmlns:a16="http://schemas.microsoft.com/office/drawing/2014/main" id="{9CBEDE57-00B6-E946-90A0-4F61B247D756}"/>
              </a:ext>
            </a:extLst>
          </p:cNvPr>
          <p:cNvSpPr>
            <a:spLocks noGrp="1"/>
          </p:cNvSpPr>
          <p:nvPr>
            <p:ph idx="1"/>
          </p:nvPr>
        </p:nvSpPr>
        <p:spPr/>
        <p:txBody>
          <a:bodyPr/>
          <a:lstStyle/>
          <a:p>
            <a:endParaRPr lang="en-CA" dirty="0"/>
          </a:p>
        </p:txBody>
      </p:sp>
    </p:spTree>
    <p:extLst>
      <p:ext uri="{BB962C8B-B14F-4D97-AF65-F5344CB8AC3E}">
        <p14:creationId xmlns:p14="http://schemas.microsoft.com/office/powerpoint/2010/main" val="2749792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thesis statements</a:t>
            </a:r>
          </a:p>
        </p:txBody>
      </p:sp>
      <p:sp>
        <p:nvSpPr>
          <p:cNvPr id="3" name="Content Placeholder 2"/>
          <p:cNvSpPr>
            <a:spLocks noGrp="1"/>
          </p:cNvSpPr>
          <p:nvPr>
            <p:ph idx="1"/>
          </p:nvPr>
        </p:nvSpPr>
        <p:spPr/>
        <p:txBody>
          <a:bodyPr>
            <a:normAutofit fontScale="85000" lnSpcReduction="20000"/>
          </a:bodyPr>
          <a:lstStyle/>
          <a:p>
            <a:r>
              <a:rPr lang="en-CA" dirty="0"/>
              <a:t>argument, not fact</a:t>
            </a:r>
          </a:p>
          <a:p>
            <a:r>
              <a:rPr lang="en-CA" dirty="0"/>
              <a:t>narrow enough to prove thoroughly within the scope of your paper</a:t>
            </a:r>
          </a:p>
          <a:p>
            <a:r>
              <a:rPr lang="en-CA" dirty="0"/>
              <a:t>encompass </a:t>
            </a:r>
            <a:r>
              <a:rPr lang="en-CA" i="1" dirty="0"/>
              <a:t>all</a:t>
            </a:r>
            <a:r>
              <a:rPr lang="en-CA" dirty="0"/>
              <a:t> of your main points</a:t>
            </a:r>
          </a:p>
          <a:p>
            <a:pPr>
              <a:buNone/>
            </a:pPr>
            <a:r>
              <a:rPr lang="en-CA" dirty="0"/>
              <a:t>Consider:</a:t>
            </a:r>
          </a:p>
          <a:p>
            <a:pPr marL="514350" indent="-514350">
              <a:buAutoNum type="arabicPeriod"/>
            </a:pPr>
            <a:r>
              <a:rPr lang="en-CA" dirty="0"/>
              <a:t>Facial Recognition is used by police services in democratic contexts</a:t>
            </a:r>
          </a:p>
          <a:p>
            <a:pPr marL="514350" indent="-514350">
              <a:buAutoNum type="arabicPeriod"/>
            </a:pPr>
            <a:r>
              <a:rPr lang="en-CA" dirty="0"/>
              <a:t>Facial Recognition will lead democratic police force to become authoritarian </a:t>
            </a:r>
          </a:p>
          <a:p>
            <a:pPr marL="514350" indent="-514350">
              <a:buAutoNum type="arabicPeriod"/>
            </a:pPr>
            <a:r>
              <a:rPr lang="en-CA" dirty="0"/>
              <a:t>Facial Recognition challenges the nature of police-citizen power relations in our democratic societies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FBF7A9-993B-2E4D-A3A0-21C4224E34C2}"/>
              </a:ext>
            </a:extLst>
          </p:cNvPr>
          <p:cNvSpPr>
            <a:spLocks noGrp="1"/>
          </p:cNvSpPr>
          <p:nvPr>
            <p:ph type="title"/>
          </p:nvPr>
        </p:nvSpPr>
        <p:spPr/>
        <p:txBody>
          <a:bodyPr/>
          <a:lstStyle/>
          <a:p>
            <a:r>
              <a:rPr lang="en-CA" dirty="0"/>
              <a:t>Write 4 thesis statements </a:t>
            </a:r>
          </a:p>
        </p:txBody>
      </p:sp>
      <p:sp>
        <p:nvSpPr>
          <p:cNvPr id="3" name="Espace réservé du contenu 2">
            <a:extLst>
              <a:ext uri="{FF2B5EF4-FFF2-40B4-BE49-F238E27FC236}">
                <a16:creationId xmlns:a16="http://schemas.microsoft.com/office/drawing/2014/main" id="{14620958-C56D-B045-8A6A-75D572456904}"/>
              </a:ext>
            </a:extLst>
          </p:cNvPr>
          <p:cNvSpPr>
            <a:spLocks noGrp="1"/>
          </p:cNvSpPr>
          <p:nvPr>
            <p:ph idx="1"/>
          </p:nvPr>
        </p:nvSpPr>
        <p:spPr/>
        <p:txBody>
          <a:bodyPr/>
          <a:lstStyle/>
          <a:p>
            <a:r>
              <a:rPr lang="en-CA" dirty="0"/>
              <a:t>Teams of 3 selected by instructor based on your IS </a:t>
            </a:r>
            <a:r>
              <a:rPr lang="en-CA"/>
              <a:t>project theme. </a:t>
            </a:r>
            <a:endParaRPr lang="en-CA" dirty="0"/>
          </a:p>
          <a:p>
            <a:endParaRPr lang="en-CA" dirty="0"/>
          </a:p>
          <a:p>
            <a:r>
              <a:rPr lang="en-CA" dirty="0"/>
              <a:t>From 4 different disciplines in social sciences</a:t>
            </a:r>
          </a:p>
          <a:p>
            <a:endParaRPr lang="en-CA" dirty="0"/>
          </a:p>
          <a:p>
            <a:r>
              <a:rPr lang="en-CA" dirty="0"/>
              <a:t>From 4 different </a:t>
            </a:r>
            <a:r>
              <a:rPr lang="en-CA" i="1" dirty="0"/>
              <a:t>views</a:t>
            </a:r>
            <a:r>
              <a:rPr lang="en-CA" dirty="0"/>
              <a:t> (utopian, social science, data science, civil rights)</a:t>
            </a:r>
          </a:p>
        </p:txBody>
      </p:sp>
    </p:spTree>
    <p:extLst>
      <p:ext uri="{BB962C8B-B14F-4D97-AF65-F5344CB8AC3E}">
        <p14:creationId xmlns:p14="http://schemas.microsoft.com/office/powerpoint/2010/main" val="6080645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338</Words>
  <Application>Microsoft Macintosh PowerPoint</Application>
  <PresentationFormat>Affichage à l'écran (4:3)</PresentationFormat>
  <Paragraphs>31</Paragraphs>
  <Slides>9</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9</vt:i4>
      </vt:variant>
    </vt:vector>
  </HeadingPairs>
  <TitlesOfParts>
    <vt:vector size="12" baseType="lpstr">
      <vt:lpstr>Arial</vt:lpstr>
      <vt:lpstr>Calibri</vt:lpstr>
      <vt:lpstr>Office Theme</vt:lpstr>
      <vt:lpstr>The Social impact of AI</vt:lpstr>
      <vt:lpstr>the utopian view</vt:lpstr>
      <vt:lpstr>the data scientist view</vt:lpstr>
      <vt:lpstr>The civil rights view </vt:lpstr>
      <vt:lpstr>the social science view</vt:lpstr>
      <vt:lpstr>Présentation PowerPoint</vt:lpstr>
      <vt:lpstr>Thesis Staments</vt:lpstr>
      <vt:lpstr>thesis statements</vt:lpstr>
      <vt:lpstr>Write 4 thesis statements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Origins of Social Science: the Scientific Revolution and Enlightenment</dc:title>
  <dc:creator>Antonia</dc:creator>
  <cp:lastModifiedBy>Michel F. Simard</cp:lastModifiedBy>
  <cp:revision>16</cp:revision>
  <dcterms:created xsi:type="dcterms:W3CDTF">2015-02-05T22:13:14Z</dcterms:created>
  <dcterms:modified xsi:type="dcterms:W3CDTF">2022-03-09T14:18:19Z</dcterms:modified>
</cp:coreProperties>
</file>