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54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2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C0B5C4-85F0-4084-8570-318D4ABB237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4DB58D-A2EB-45F0-9802-622A1B7F6ED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CA" sz="1600" b="0" i="0" dirty="0"/>
            <a:t>Uses voice and speech recognition technology to convert audio and/or video files into a written format </a:t>
          </a:r>
          <a:endParaRPr lang="en-US" sz="1600" dirty="0"/>
        </a:p>
      </dgm:t>
    </dgm:pt>
    <dgm:pt modelId="{0B0B0F44-E716-48DE-9073-29B883158531}" type="parTrans" cxnId="{8059FF2D-8A08-4FA9-9F2A-9A7A0BC637D4}">
      <dgm:prSet/>
      <dgm:spPr/>
      <dgm:t>
        <a:bodyPr/>
        <a:lstStyle/>
        <a:p>
          <a:endParaRPr lang="en-US"/>
        </a:p>
      </dgm:t>
    </dgm:pt>
    <dgm:pt modelId="{B3AC7C7C-54DB-4FB1-AE41-19DBC8B02EE1}" type="sibTrans" cxnId="{8059FF2D-8A08-4FA9-9F2A-9A7A0BC637D4}">
      <dgm:prSet/>
      <dgm:spPr/>
      <dgm:t>
        <a:bodyPr/>
        <a:lstStyle/>
        <a:p>
          <a:endParaRPr lang="en-US"/>
        </a:p>
      </dgm:t>
    </dgm:pt>
    <dgm:pt modelId="{375FC51A-1A16-4EC1-953C-D0E99848FE76}">
      <dgm:prSet/>
      <dgm:spPr/>
      <dgm:t>
        <a:bodyPr/>
        <a:lstStyle/>
        <a:p>
          <a:pPr>
            <a:lnSpc>
              <a:spcPct val="100000"/>
            </a:lnSpc>
          </a:pPr>
          <a:r>
            <a:rPr lang="en-CA" b="0" i="0"/>
            <a:t>Feeds on high-quality datasets </a:t>
          </a:r>
          <a:endParaRPr lang="en-US"/>
        </a:p>
      </dgm:t>
    </dgm:pt>
    <dgm:pt modelId="{3F7A1A30-64BC-491E-9D2B-FD663D4AE170}" type="parTrans" cxnId="{C46955B3-FFD0-4A7B-8DF9-AEEB219F37A0}">
      <dgm:prSet/>
      <dgm:spPr/>
      <dgm:t>
        <a:bodyPr/>
        <a:lstStyle/>
        <a:p>
          <a:endParaRPr lang="en-US"/>
        </a:p>
      </dgm:t>
    </dgm:pt>
    <dgm:pt modelId="{269F9CDF-3475-4A90-B382-B3191EE5D750}" type="sibTrans" cxnId="{C46955B3-FFD0-4A7B-8DF9-AEEB219F37A0}">
      <dgm:prSet/>
      <dgm:spPr/>
      <dgm:t>
        <a:bodyPr/>
        <a:lstStyle/>
        <a:p>
          <a:endParaRPr lang="en-US"/>
        </a:p>
      </dgm:t>
    </dgm:pt>
    <dgm:pt modelId="{D23900A3-D875-4D83-B7C7-8A02A394EEA7}">
      <dgm:prSet/>
      <dgm:spPr/>
      <dgm:t>
        <a:bodyPr/>
        <a:lstStyle/>
        <a:p>
          <a:pPr>
            <a:lnSpc>
              <a:spcPct val="100000"/>
            </a:lnSpc>
          </a:pPr>
          <a:r>
            <a:rPr lang="en-CA" b="0" i="0"/>
            <a:t>Mature technology</a:t>
          </a:r>
          <a:endParaRPr lang="en-US"/>
        </a:p>
      </dgm:t>
    </dgm:pt>
    <dgm:pt modelId="{76F1C604-117E-443C-83CB-528170505BC4}" type="parTrans" cxnId="{0C182C52-4201-4B5B-88FF-A08FA1FFE2B1}">
      <dgm:prSet/>
      <dgm:spPr/>
      <dgm:t>
        <a:bodyPr/>
        <a:lstStyle/>
        <a:p>
          <a:endParaRPr lang="en-US"/>
        </a:p>
      </dgm:t>
    </dgm:pt>
    <dgm:pt modelId="{0B2A4154-ADF2-4EB1-A2CF-4B363594A9BF}" type="sibTrans" cxnId="{0C182C52-4201-4B5B-88FF-A08FA1FFE2B1}">
      <dgm:prSet/>
      <dgm:spPr/>
      <dgm:t>
        <a:bodyPr/>
        <a:lstStyle/>
        <a:p>
          <a:endParaRPr lang="en-US"/>
        </a:p>
      </dgm:t>
    </dgm:pt>
    <dgm:pt modelId="{7D138133-C95A-498A-87A5-B86E87D628AB}">
      <dgm:prSet/>
      <dgm:spPr/>
      <dgm:t>
        <a:bodyPr/>
        <a:lstStyle/>
        <a:p>
          <a:pPr>
            <a:lnSpc>
              <a:spcPct val="100000"/>
            </a:lnSpc>
          </a:pPr>
          <a:r>
            <a:rPr lang="en-CA" b="0" i="0"/>
            <a:t>Accepted practice in academia</a:t>
          </a:r>
          <a:endParaRPr lang="en-US"/>
        </a:p>
      </dgm:t>
    </dgm:pt>
    <dgm:pt modelId="{93548683-1218-4B6F-A53B-55AE1319DEF9}" type="parTrans" cxnId="{60297449-0F5B-402B-BFD2-0B2605A7505D}">
      <dgm:prSet/>
      <dgm:spPr/>
      <dgm:t>
        <a:bodyPr/>
        <a:lstStyle/>
        <a:p>
          <a:endParaRPr lang="en-US"/>
        </a:p>
      </dgm:t>
    </dgm:pt>
    <dgm:pt modelId="{224D978E-DCDD-4019-86E2-EC3940FD50A5}" type="sibTrans" cxnId="{60297449-0F5B-402B-BFD2-0B2605A7505D}">
      <dgm:prSet/>
      <dgm:spPr/>
      <dgm:t>
        <a:bodyPr/>
        <a:lstStyle/>
        <a:p>
          <a:endParaRPr lang="en-US"/>
        </a:p>
      </dgm:t>
    </dgm:pt>
    <dgm:pt modelId="{7B42DFB6-D25E-4E68-AD49-D6D05E50DC7D}">
      <dgm:prSet/>
      <dgm:spPr/>
      <dgm:t>
        <a:bodyPr/>
        <a:lstStyle/>
        <a:p>
          <a:pPr>
            <a:lnSpc>
              <a:spcPct val="100000"/>
            </a:lnSpc>
          </a:pPr>
          <a:r>
            <a:rPr lang="en-CA" b="0" i="0" dirty="0"/>
            <a:t>Huge efficiency gains </a:t>
          </a:r>
          <a:endParaRPr lang="en-US" dirty="0"/>
        </a:p>
      </dgm:t>
    </dgm:pt>
    <dgm:pt modelId="{469BBA2D-D4C5-4E24-B395-30C4F4D83E0D}" type="parTrans" cxnId="{BC808B0C-6D8D-4234-BB08-5342FD30759A}">
      <dgm:prSet/>
      <dgm:spPr/>
      <dgm:t>
        <a:bodyPr/>
        <a:lstStyle/>
        <a:p>
          <a:endParaRPr lang="en-US"/>
        </a:p>
      </dgm:t>
    </dgm:pt>
    <dgm:pt modelId="{AAFCEB0F-E195-4845-8221-70EEB11DA307}" type="sibTrans" cxnId="{BC808B0C-6D8D-4234-BB08-5342FD30759A}">
      <dgm:prSet/>
      <dgm:spPr/>
      <dgm:t>
        <a:bodyPr/>
        <a:lstStyle/>
        <a:p>
          <a:endParaRPr lang="en-US"/>
        </a:p>
      </dgm:t>
    </dgm:pt>
    <dgm:pt modelId="{E019B3DE-F182-4624-9A32-4BD6009EFC6E}" type="pres">
      <dgm:prSet presAssocID="{7EC0B5C4-85F0-4084-8570-318D4ABB237A}" presName="root" presStyleCnt="0">
        <dgm:presLayoutVars>
          <dgm:dir/>
          <dgm:resizeHandles val="exact"/>
        </dgm:presLayoutVars>
      </dgm:prSet>
      <dgm:spPr/>
    </dgm:pt>
    <dgm:pt modelId="{059F1AB5-58DA-4CC2-B3F0-F3C80E389C82}" type="pres">
      <dgm:prSet presAssocID="{C84DB58D-A2EB-45F0-9802-622A1B7F6ED9}" presName="compNode" presStyleCnt="0"/>
      <dgm:spPr/>
    </dgm:pt>
    <dgm:pt modelId="{B3D7BDDA-7259-4D73-B9EE-465877ED260D}" type="pres">
      <dgm:prSet presAssocID="{C84DB58D-A2EB-45F0-9802-622A1B7F6ED9}" presName="bgRect" presStyleLbl="bgShp" presStyleIdx="0" presStyleCnt="5" custScaleY="152597"/>
      <dgm:spPr/>
    </dgm:pt>
    <dgm:pt modelId="{E55C6274-BEC0-4472-99FB-4A869110BDE4}" type="pres">
      <dgm:prSet presAssocID="{C84DB58D-A2EB-45F0-9802-622A1B7F6ED9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odcasting"/>
        </a:ext>
      </dgm:extLst>
    </dgm:pt>
    <dgm:pt modelId="{7B42DE98-49DB-486C-83E4-ABDE570338F2}" type="pres">
      <dgm:prSet presAssocID="{C84DB58D-A2EB-45F0-9802-622A1B7F6ED9}" presName="spaceRect" presStyleCnt="0"/>
      <dgm:spPr/>
    </dgm:pt>
    <dgm:pt modelId="{3A9FF700-456F-482F-8705-34F27F5EB55B}" type="pres">
      <dgm:prSet presAssocID="{C84DB58D-A2EB-45F0-9802-622A1B7F6ED9}" presName="parTx" presStyleLbl="revTx" presStyleIdx="0" presStyleCnt="5">
        <dgm:presLayoutVars>
          <dgm:chMax val="0"/>
          <dgm:chPref val="0"/>
        </dgm:presLayoutVars>
      </dgm:prSet>
      <dgm:spPr/>
    </dgm:pt>
    <dgm:pt modelId="{319F6DF3-63BE-4A93-82E0-DEC424B63F26}" type="pres">
      <dgm:prSet presAssocID="{B3AC7C7C-54DB-4FB1-AE41-19DBC8B02EE1}" presName="sibTrans" presStyleCnt="0"/>
      <dgm:spPr/>
    </dgm:pt>
    <dgm:pt modelId="{87BC4C8F-3785-437B-BD39-2D15F81F0823}" type="pres">
      <dgm:prSet presAssocID="{375FC51A-1A16-4EC1-953C-D0E99848FE76}" presName="compNode" presStyleCnt="0"/>
      <dgm:spPr/>
    </dgm:pt>
    <dgm:pt modelId="{8AD81753-B7CF-4F06-A27D-BB7977CABDA7}" type="pres">
      <dgm:prSet presAssocID="{375FC51A-1A16-4EC1-953C-D0E99848FE76}" presName="bgRect" presStyleLbl="bgShp" presStyleIdx="1" presStyleCnt="5"/>
      <dgm:spPr/>
    </dgm:pt>
    <dgm:pt modelId="{88FE0795-4888-4ADA-AF40-24CAEF2DFECD}" type="pres">
      <dgm:prSet presAssocID="{375FC51A-1A16-4EC1-953C-D0E99848FE7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se de données"/>
        </a:ext>
      </dgm:extLst>
    </dgm:pt>
    <dgm:pt modelId="{2A42E48E-9C31-492B-9C4E-EBB17FACA8ED}" type="pres">
      <dgm:prSet presAssocID="{375FC51A-1A16-4EC1-953C-D0E99848FE76}" presName="spaceRect" presStyleCnt="0"/>
      <dgm:spPr/>
    </dgm:pt>
    <dgm:pt modelId="{967716FD-454B-475C-B76D-C9A8F3147FCF}" type="pres">
      <dgm:prSet presAssocID="{375FC51A-1A16-4EC1-953C-D0E99848FE76}" presName="parTx" presStyleLbl="revTx" presStyleIdx="1" presStyleCnt="5">
        <dgm:presLayoutVars>
          <dgm:chMax val="0"/>
          <dgm:chPref val="0"/>
        </dgm:presLayoutVars>
      </dgm:prSet>
      <dgm:spPr/>
    </dgm:pt>
    <dgm:pt modelId="{556050D1-D879-4485-A82D-0453EF3D85E8}" type="pres">
      <dgm:prSet presAssocID="{269F9CDF-3475-4A90-B382-B3191EE5D750}" presName="sibTrans" presStyleCnt="0"/>
      <dgm:spPr/>
    </dgm:pt>
    <dgm:pt modelId="{782C0B15-D512-40BA-BE5B-76331840B89A}" type="pres">
      <dgm:prSet presAssocID="{D23900A3-D875-4D83-B7C7-8A02A394EEA7}" presName="compNode" presStyleCnt="0"/>
      <dgm:spPr/>
    </dgm:pt>
    <dgm:pt modelId="{BDD882BF-1D5E-450E-95B1-7203666EC83C}" type="pres">
      <dgm:prSet presAssocID="{D23900A3-D875-4D83-B7C7-8A02A394EEA7}" presName="bgRect" presStyleLbl="bgShp" presStyleIdx="2" presStyleCnt="5"/>
      <dgm:spPr/>
    </dgm:pt>
    <dgm:pt modelId="{AB588D45-A4C0-4025-84F3-01999A434091}" type="pres">
      <dgm:prSet presAssocID="{D23900A3-D875-4D83-B7C7-8A02A394EEA7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rdinateur"/>
        </a:ext>
      </dgm:extLst>
    </dgm:pt>
    <dgm:pt modelId="{F1D48239-32E6-4400-B498-3224C627C94C}" type="pres">
      <dgm:prSet presAssocID="{D23900A3-D875-4D83-B7C7-8A02A394EEA7}" presName="spaceRect" presStyleCnt="0"/>
      <dgm:spPr/>
    </dgm:pt>
    <dgm:pt modelId="{552EE20F-029D-42BA-8639-B3D6537795EF}" type="pres">
      <dgm:prSet presAssocID="{D23900A3-D875-4D83-B7C7-8A02A394EEA7}" presName="parTx" presStyleLbl="revTx" presStyleIdx="2" presStyleCnt="5">
        <dgm:presLayoutVars>
          <dgm:chMax val="0"/>
          <dgm:chPref val="0"/>
        </dgm:presLayoutVars>
      </dgm:prSet>
      <dgm:spPr/>
    </dgm:pt>
    <dgm:pt modelId="{4CC450F8-F00D-4DA7-901E-299B0DE9F362}" type="pres">
      <dgm:prSet presAssocID="{0B2A4154-ADF2-4EB1-A2CF-4B363594A9BF}" presName="sibTrans" presStyleCnt="0"/>
      <dgm:spPr/>
    </dgm:pt>
    <dgm:pt modelId="{5B08350A-B448-4983-B7B0-5486619D3F97}" type="pres">
      <dgm:prSet presAssocID="{7D138133-C95A-498A-87A5-B86E87D628AB}" presName="compNode" presStyleCnt="0"/>
      <dgm:spPr/>
    </dgm:pt>
    <dgm:pt modelId="{80A29CCC-7E5C-491D-B0DD-8768F69D182A}" type="pres">
      <dgm:prSet presAssocID="{7D138133-C95A-498A-87A5-B86E87D628AB}" presName="bgRect" presStyleLbl="bgShp" presStyleIdx="3" presStyleCnt="5"/>
      <dgm:spPr/>
    </dgm:pt>
    <dgm:pt modelId="{1C5F4F35-1CDC-410A-B43F-61FBB117E63B}" type="pres">
      <dgm:prSet presAssocID="{7D138133-C95A-498A-87A5-B86E87D628AB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vres"/>
        </a:ext>
      </dgm:extLst>
    </dgm:pt>
    <dgm:pt modelId="{8109A14D-5C2C-418B-980B-5BEAF09FC6CE}" type="pres">
      <dgm:prSet presAssocID="{7D138133-C95A-498A-87A5-B86E87D628AB}" presName="spaceRect" presStyleCnt="0"/>
      <dgm:spPr/>
    </dgm:pt>
    <dgm:pt modelId="{D2B4332E-766A-4AAB-AD78-C5C93582610E}" type="pres">
      <dgm:prSet presAssocID="{7D138133-C95A-498A-87A5-B86E87D628AB}" presName="parTx" presStyleLbl="revTx" presStyleIdx="3" presStyleCnt="5">
        <dgm:presLayoutVars>
          <dgm:chMax val="0"/>
          <dgm:chPref val="0"/>
        </dgm:presLayoutVars>
      </dgm:prSet>
      <dgm:spPr/>
    </dgm:pt>
    <dgm:pt modelId="{C98DE1B0-F290-40C6-BD18-8662FD0CA5A0}" type="pres">
      <dgm:prSet presAssocID="{224D978E-DCDD-4019-86E2-EC3940FD50A5}" presName="sibTrans" presStyleCnt="0"/>
      <dgm:spPr/>
    </dgm:pt>
    <dgm:pt modelId="{3DB623CA-F76D-46F6-A98E-63CFCB72A464}" type="pres">
      <dgm:prSet presAssocID="{7B42DFB6-D25E-4E68-AD49-D6D05E50DC7D}" presName="compNode" presStyleCnt="0"/>
      <dgm:spPr/>
    </dgm:pt>
    <dgm:pt modelId="{6DD10E7E-C6F3-4B2B-83C6-BB4F7B013271}" type="pres">
      <dgm:prSet presAssocID="{7B42DFB6-D25E-4E68-AD49-D6D05E50DC7D}" presName="bgRect" presStyleLbl="bgShp" presStyleIdx="4" presStyleCnt="5"/>
      <dgm:spPr/>
    </dgm:pt>
    <dgm:pt modelId="{EECB541D-C19B-4413-A904-2E6E1A13B9A4}" type="pres">
      <dgm:prSet presAssocID="{7B42DFB6-D25E-4E68-AD49-D6D05E50DC7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ronomètre"/>
        </a:ext>
      </dgm:extLst>
    </dgm:pt>
    <dgm:pt modelId="{A26F3CE5-9F18-4170-8895-9B041394EAD2}" type="pres">
      <dgm:prSet presAssocID="{7B42DFB6-D25E-4E68-AD49-D6D05E50DC7D}" presName="spaceRect" presStyleCnt="0"/>
      <dgm:spPr/>
    </dgm:pt>
    <dgm:pt modelId="{891E17F9-A14C-4821-B5F1-F22183D39771}" type="pres">
      <dgm:prSet presAssocID="{7B42DFB6-D25E-4E68-AD49-D6D05E50DC7D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BC808B0C-6D8D-4234-BB08-5342FD30759A}" srcId="{7EC0B5C4-85F0-4084-8570-318D4ABB237A}" destId="{7B42DFB6-D25E-4E68-AD49-D6D05E50DC7D}" srcOrd="4" destOrd="0" parTransId="{469BBA2D-D4C5-4E24-B395-30C4F4D83E0D}" sibTransId="{AAFCEB0F-E195-4845-8221-70EEB11DA307}"/>
    <dgm:cxn modelId="{79A8841E-154B-CD4E-8458-FFBAFB7B28FA}" type="presOf" srcId="{7D138133-C95A-498A-87A5-B86E87D628AB}" destId="{D2B4332E-766A-4AAB-AD78-C5C93582610E}" srcOrd="0" destOrd="0" presId="urn:microsoft.com/office/officeart/2018/2/layout/IconVerticalSolidList"/>
    <dgm:cxn modelId="{E1C24820-24C1-704A-A50D-CAFEBDE61B59}" type="presOf" srcId="{C84DB58D-A2EB-45F0-9802-622A1B7F6ED9}" destId="{3A9FF700-456F-482F-8705-34F27F5EB55B}" srcOrd="0" destOrd="0" presId="urn:microsoft.com/office/officeart/2018/2/layout/IconVerticalSolidList"/>
    <dgm:cxn modelId="{3E07A628-6BA0-0A47-AC9F-E95AC4C32084}" type="presOf" srcId="{7B42DFB6-D25E-4E68-AD49-D6D05E50DC7D}" destId="{891E17F9-A14C-4821-B5F1-F22183D39771}" srcOrd="0" destOrd="0" presId="urn:microsoft.com/office/officeart/2018/2/layout/IconVerticalSolidList"/>
    <dgm:cxn modelId="{AF7A322B-C5B5-AC4B-A1C4-A28FE3800077}" type="presOf" srcId="{375FC51A-1A16-4EC1-953C-D0E99848FE76}" destId="{967716FD-454B-475C-B76D-C9A8F3147FCF}" srcOrd="0" destOrd="0" presId="urn:microsoft.com/office/officeart/2018/2/layout/IconVerticalSolidList"/>
    <dgm:cxn modelId="{8059FF2D-8A08-4FA9-9F2A-9A7A0BC637D4}" srcId="{7EC0B5C4-85F0-4084-8570-318D4ABB237A}" destId="{C84DB58D-A2EB-45F0-9802-622A1B7F6ED9}" srcOrd="0" destOrd="0" parTransId="{0B0B0F44-E716-48DE-9073-29B883158531}" sibTransId="{B3AC7C7C-54DB-4FB1-AE41-19DBC8B02EE1}"/>
    <dgm:cxn modelId="{A7068B30-C8F4-F649-BBF0-F04E957469B7}" type="presOf" srcId="{7EC0B5C4-85F0-4084-8570-318D4ABB237A}" destId="{E019B3DE-F182-4624-9A32-4BD6009EFC6E}" srcOrd="0" destOrd="0" presId="urn:microsoft.com/office/officeart/2018/2/layout/IconVerticalSolidList"/>
    <dgm:cxn modelId="{60297449-0F5B-402B-BFD2-0B2605A7505D}" srcId="{7EC0B5C4-85F0-4084-8570-318D4ABB237A}" destId="{7D138133-C95A-498A-87A5-B86E87D628AB}" srcOrd="3" destOrd="0" parTransId="{93548683-1218-4B6F-A53B-55AE1319DEF9}" sibTransId="{224D978E-DCDD-4019-86E2-EC3940FD50A5}"/>
    <dgm:cxn modelId="{0C182C52-4201-4B5B-88FF-A08FA1FFE2B1}" srcId="{7EC0B5C4-85F0-4084-8570-318D4ABB237A}" destId="{D23900A3-D875-4D83-B7C7-8A02A394EEA7}" srcOrd="2" destOrd="0" parTransId="{76F1C604-117E-443C-83CB-528170505BC4}" sibTransId="{0B2A4154-ADF2-4EB1-A2CF-4B363594A9BF}"/>
    <dgm:cxn modelId="{768C7B8B-53AB-194D-B420-367F286FE6CF}" type="presOf" srcId="{D23900A3-D875-4D83-B7C7-8A02A394EEA7}" destId="{552EE20F-029D-42BA-8639-B3D6537795EF}" srcOrd="0" destOrd="0" presId="urn:microsoft.com/office/officeart/2018/2/layout/IconVerticalSolidList"/>
    <dgm:cxn modelId="{C46955B3-FFD0-4A7B-8DF9-AEEB219F37A0}" srcId="{7EC0B5C4-85F0-4084-8570-318D4ABB237A}" destId="{375FC51A-1A16-4EC1-953C-D0E99848FE76}" srcOrd="1" destOrd="0" parTransId="{3F7A1A30-64BC-491E-9D2B-FD663D4AE170}" sibTransId="{269F9CDF-3475-4A90-B382-B3191EE5D750}"/>
    <dgm:cxn modelId="{C62E0681-9B0D-6441-9AAA-2ED735934F04}" type="presParOf" srcId="{E019B3DE-F182-4624-9A32-4BD6009EFC6E}" destId="{059F1AB5-58DA-4CC2-B3F0-F3C80E389C82}" srcOrd="0" destOrd="0" presId="urn:microsoft.com/office/officeart/2018/2/layout/IconVerticalSolidList"/>
    <dgm:cxn modelId="{A4412EF7-79DB-F94F-BBD6-A232E4CB78CE}" type="presParOf" srcId="{059F1AB5-58DA-4CC2-B3F0-F3C80E389C82}" destId="{B3D7BDDA-7259-4D73-B9EE-465877ED260D}" srcOrd="0" destOrd="0" presId="urn:microsoft.com/office/officeart/2018/2/layout/IconVerticalSolidList"/>
    <dgm:cxn modelId="{F5952CB2-F0EB-F641-8295-0FF7C62865D5}" type="presParOf" srcId="{059F1AB5-58DA-4CC2-B3F0-F3C80E389C82}" destId="{E55C6274-BEC0-4472-99FB-4A869110BDE4}" srcOrd="1" destOrd="0" presId="urn:microsoft.com/office/officeart/2018/2/layout/IconVerticalSolidList"/>
    <dgm:cxn modelId="{29EA91E8-746D-0544-9D38-B34F785CD586}" type="presParOf" srcId="{059F1AB5-58DA-4CC2-B3F0-F3C80E389C82}" destId="{7B42DE98-49DB-486C-83E4-ABDE570338F2}" srcOrd="2" destOrd="0" presId="urn:microsoft.com/office/officeart/2018/2/layout/IconVerticalSolidList"/>
    <dgm:cxn modelId="{14F82ABA-F6E5-8042-AC71-25B452B26D5E}" type="presParOf" srcId="{059F1AB5-58DA-4CC2-B3F0-F3C80E389C82}" destId="{3A9FF700-456F-482F-8705-34F27F5EB55B}" srcOrd="3" destOrd="0" presId="urn:microsoft.com/office/officeart/2018/2/layout/IconVerticalSolidList"/>
    <dgm:cxn modelId="{F22913FD-367E-FB45-86C8-024340E4855B}" type="presParOf" srcId="{E019B3DE-F182-4624-9A32-4BD6009EFC6E}" destId="{319F6DF3-63BE-4A93-82E0-DEC424B63F26}" srcOrd="1" destOrd="0" presId="urn:microsoft.com/office/officeart/2018/2/layout/IconVerticalSolidList"/>
    <dgm:cxn modelId="{D701C32C-2091-1E47-AAF9-22D13FE15D6C}" type="presParOf" srcId="{E019B3DE-F182-4624-9A32-4BD6009EFC6E}" destId="{87BC4C8F-3785-437B-BD39-2D15F81F0823}" srcOrd="2" destOrd="0" presId="urn:microsoft.com/office/officeart/2018/2/layout/IconVerticalSolidList"/>
    <dgm:cxn modelId="{95D33FB2-BC49-A847-8620-2BBD6D2AEF8F}" type="presParOf" srcId="{87BC4C8F-3785-437B-BD39-2D15F81F0823}" destId="{8AD81753-B7CF-4F06-A27D-BB7977CABDA7}" srcOrd="0" destOrd="0" presId="urn:microsoft.com/office/officeart/2018/2/layout/IconVerticalSolidList"/>
    <dgm:cxn modelId="{33D55517-7B71-FD4A-BAB5-B0B803F1616E}" type="presParOf" srcId="{87BC4C8F-3785-437B-BD39-2D15F81F0823}" destId="{88FE0795-4888-4ADA-AF40-24CAEF2DFECD}" srcOrd="1" destOrd="0" presId="urn:microsoft.com/office/officeart/2018/2/layout/IconVerticalSolidList"/>
    <dgm:cxn modelId="{CF64B810-E27A-F543-9DB2-C57D9C325B1D}" type="presParOf" srcId="{87BC4C8F-3785-437B-BD39-2D15F81F0823}" destId="{2A42E48E-9C31-492B-9C4E-EBB17FACA8ED}" srcOrd="2" destOrd="0" presId="urn:microsoft.com/office/officeart/2018/2/layout/IconVerticalSolidList"/>
    <dgm:cxn modelId="{FECE69BD-6EF5-794F-9A99-00F2655DB9C8}" type="presParOf" srcId="{87BC4C8F-3785-437B-BD39-2D15F81F0823}" destId="{967716FD-454B-475C-B76D-C9A8F3147FCF}" srcOrd="3" destOrd="0" presId="urn:microsoft.com/office/officeart/2018/2/layout/IconVerticalSolidList"/>
    <dgm:cxn modelId="{6A96A942-92D3-D24A-8BCA-288E4A247816}" type="presParOf" srcId="{E019B3DE-F182-4624-9A32-4BD6009EFC6E}" destId="{556050D1-D879-4485-A82D-0453EF3D85E8}" srcOrd="3" destOrd="0" presId="urn:microsoft.com/office/officeart/2018/2/layout/IconVerticalSolidList"/>
    <dgm:cxn modelId="{7E4E9BDC-5F87-8E43-B264-BCAC9759F25F}" type="presParOf" srcId="{E019B3DE-F182-4624-9A32-4BD6009EFC6E}" destId="{782C0B15-D512-40BA-BE5B-76331840B89A}" srcOrd="4" destOrd="0" presId="urn:microsoft.com/office/officeart/2018/2/layout/IconVerticalSolidList"/>
    <dgm:cxn modelId="{BC409A1A-184B-8A45-9038-56C029F67E31}" type="presParOf" srcId="{782C0B15-D512-40BA-BE5B-76331840B89A}" destId="{BDD882BF-1D5E-450E-95B1-7203666EC83C}" srcOrd="0" destOrd="0" presId="urn:microsoft.com/office/officeart/2018/2/layout/IconVerticalSolidList"/>
    <dgm:cxn modelId="{82AB248D-1B92-5340-9FD6-C8CFA5647598}" type="presParOf" srcId="{782C0B15-D512-40BA-BE5B-76331840B89A}" destId="{AB588D45-A4C0-4025-84F3-01999A434091}" srcOrd="1" destOrd="0" presId="urn:microsoft.com/office/officeart/2018/2/layout/IconVerticalSolidList"/>
    <dgm:cxn modelId="{1A472B8C-75CB-9C47-A6FD-0FBAE426E300}" type="presParOf" srcId="{782C0B15-D512-40BA-BE5B-76331840B89A}" destId="{F1D48239-32E6-4400-B498-3224C627C94C}" srcOrd="2" destOrd="0" presId="urn:microsoft.com/office/officeart/2018/2/layout/IconVerticalSolidList"/>
    <dgm:cxn modelId="{D0E2AFB0-77AE-7F46-BB1C-B45F74ED5C21}" type="presParOf" srcId="{782C0B15-D512-40BA-BE5B-76331840B89A}" destId="{552EE20F-029D-42BA-8639-B3D6537795EF}" srcOrd="3" destOrd="0" presId="urn:microsoft.com/office/officeart/2018/2/layout/IconVerticalSolidList"/>
    <dgm:cxn modelId="{9AF5C6BF-DF9D-2C4B-9B1F-EA8DEAA91AC9}" type="presParOf" srcId="{E019B3DE-F182-4624-9A32-4BD6009EFC6E}" destId="{4CC450F8-F00D-4DA7-901E-299B0DE9F362}" srcOrd="5" destOrd="0" presId="urn:microsoft.com/office/officeart/2018/2/layout/IconVerticalSolidList"/>
    <dgm:cxn modelId="{909C8BB7-62B3-EF48-B554-94A4221B435E}" type="presParOf" srcId="{E019B3DE-F182-4624-9A32-4BD6009EFC6E}" destId="{5B08350A-B448-4983-B7B0-5486619D3F97}" srcOrd="6" destOrd="0" presId="urn:microsoft.com/office/officeart/2018/2/layout/IconVerticalSolidList"/>
    <dgm:cxn modelId="{FB550970-654C-334B-B945-7C57DBA7AC47}" type="presParOf" srcId="{5B08350A-B448-4983-B7B0-5486619D3F97}" destId="{80A29CCC-7E5C-491D-B0DD-8768F69D182A}" srcOrd="0" destOrd="0" presId="urn:microsoft.com/office/officeart/2018/2/layout/IconVerticalSolidList"/>
    <dgm:cxn modelId="{980B6850-0D99-9D44-94EE-3873CABB3F5D}" type="presParOf" srcId="{5B08350A-B448-4983-B7B0-5486619D3F97}" destId="{1C5F4F35-1CDC-410A-B43F-61FBB117E63B}" srcOrd="1" destOrd="0" presId="urn:microsoft.com/office/officeart/2018/2/layout/IconVerticalSolidList"/>
    <dgm:cxn modelId="{4A8D0762-F4EE-0E45-824D-8881D23B848C}" type="presParOf" srcId="{5B08350A-B448-4983-B7B0-5486619D3F97}" destId="{8109A14D-5C2C-418B-980B-5BEAF09FC6CE}" srcOrd="2" destOrd="0" presId="urn:microsoft.com/office/officeart/2018/2/layout/IconVerticalSolidList"/>
    <dgm:cxn modelId="{49E5562A-0FBF-1F47-B528-7902B8175B91}" type="presParOf" srcId="{5B08350A-B448-4983-B7B0-5486619D3F97}" destId="{D2B4332E-766A-4AAB-AD78-C5C93582610E}" srcOrd="3" destOrd="0" presId="urn:microsoft.com/office/officeart/2018/2/layout/IconVerticalSolidList"/>
    <dgm:cxn modelId="{CD45ABCD-5BCA-DE4A-86F1-76505F1D5CE3}" type="presParOf" srcId="{E019B3DE-F182-4624-9A32-4BD6009EFC6E}" destId="{C98DE1B0-F290-40C6-BD18-8662FD0CA5A0}" srcOrd="7" destOrd="0" presId="urn:microsoft.com/office/officeart/2018/2/layout/IconVerticalSolidList"/>
    <dgm:cxn modelId="{6D27A711-BAF6-9F45-BCDB-7C396559ABFE}" type="presParOf" srcId="{E019B3DE-F182-4624-9A32-4BD6009EFC6E}" destId="{3DB623CA-F76D-46F6-A98E-63CFCB72A464}" srcOrd="8" destOrd="0" presId="urn:microsoft.com/office/officeart/2018/2/layout/IconVerticalSolidList"/>
    <dgm:cxn modelId="{0A1526F9-4BA8-4245-8768-76636114852D}" type="presParOf" srcId="{3DB623CA-F76D-46F6-A98E-63CFCB72A464}" destId="{6DD10E7E-C6F3-4B2B-83C6-BB4F7B013271}" srcOrd="0" destOrd="0" presId="urn:microsoft.com/office/officeart/2018/2/layout/IconVerticalSolidList"/>
    <dgm:cxn modelId="{5818CA5D-3441-DA47-BC35-9C25B06ED658}" type="presParOf" srcId="{3DB623CA-F76D-46F6-A98E-63CFCB72A464}" destId="{EECB541D-C19B-4413-A904-2E6E1A13B9A4}" srcOrd="1" destOrd="0" presId="urn:microsoft.com/office/officeart/2018/2/layout/IconVerticalSolidList"/>
    <dgm:cxn modelId="{5A4D885E-4104-1948-BE2C-83FD77744CAB}" type="presParOf" srcId="{3DB623CA-F76D-46F6-A98E-63CFCB72A464}" destId="{A26F3CE5-9F18-4170-8895-9B041394EAD2}" srcOrd="2" destOrd="0" presId="urn:microsoft.com/office/officeart/2018/2/layout/IconVerticalSolidList"/>
    <dgm:cxn modelId="{AACD3CF0-5FA9-8245-8473-28242B034C22}" type="presParOf" srcId="{3DB623CA-F76D-46F6-A98E-63CFCB72A464}" destId="{891E17F9-A14C-4821-B5F1-F22183D3977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7BDDA-7259-4D73-B9EE-465877ED260D}">
      <dsp:nvSpPr>
        <dsp:cNvPr id="0" name=""/>
        <dsp:cNvSpPr/>
      </dsp:nvSpPr>
      <dsp:spPr>
        <a:xfrm>
          <a:off x="0" y="79908"/>
          <a:ext cx="5472909" cy="62521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5C6274-BEC0-4472-99FB-4A869110BDE4}">
      <dsp:nvSpPr>
        <dsp:cNvPr id="0" name=""/>
        <dsp:cNvSpPr/>
      </dsp:nvSpPr>
      <dsp:spPr>
        <a:xfrm>
          <a:off x="123938" y="279842"/>
          <a:ext cx="225563" cy="22534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9FF700-456F-482F-8705-34F27F5EB55B}">
      <dsp:nvSpPr>
        <dsp:cNvPr id="0" name=""/>
        <dsp:cNvSpPr/>
      </dsp:nvSpPr>
      <dsp:spPr>
        <a:xfrm>
          <a:off x="473440" y="187656"/>
          <a:ext cx="4942835" cy="512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202" tIns="54202" rIns="54202" bIns="54202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b="0" i="0" kern="1200" dirty="0"/>
            <a:t>Uses voice and speech recognition technology to convert audio and/or video files into a written format </a:t>
          </a:r>
          <a:endParaRPr lang="en-US" sz="1600" kern="1200" dirty="0"/>
        </a:p>
      </dsp:txBody>
      <dsp:txXfrm>
        <a:off x="473440" y="187656"/>
        <a:ext cx="4942835" cy="512143"/>
      </dsp:txXfrm>
    </dsp:sp>
    <dsp:sp modelId="{8AD81753-B7CF-4F06-A27D-BB7977CABDA7}">
      <dsp:nvSpPr>
        <dsp:cNvPr id="0" name=""/>
        <dsp:cNvSpPr/>
      </dsp:nvSpPr>
      <dsp:spPr>
        <a:xfrm>
          <a:off x="0" y="833156"/>
          <a:ext cx="5472909" cy="4097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FE0795-4888-4ADA-AF40-24CAEF2DFECD}">
      <dsp:nvSpPr>
        <dsp:cNvPr id="0" name=""/>
        <dsp:cNvSpPr/>
      </dsp:nvSpPr>
      <dsp:spPr>
        <a:xfrm>
          <a:off x="123938" y="925342"/>
          <a:ext cx="225563" cy="22534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7716FD-454B-475C-B76D-C9A8F3147FCF}">
      <dsp:nvSpPr>
        <dsp:cNvPr id="0" name=""/>
        <dsp:cNvSpPr/>
      </dsp:nvSpPr>
      <dsp:spPr>
        <a:xfrm>
          <a:off x="473440" y="833156"/>
          <a:ext cx="4942835" cy="512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202" tIns="54202" rIns="54202" bIns="5420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b="0" i="0" kern="1200"/>
            <a:t>Feeds on high-quality datasets </a:t>
          </a:r>
          <a:endParaRPr lang="en-US" sz="1900" kern="1200"/>
        </a:p>
      </dsp:txBody>
      <dsp:txXfrm>
        <a:off x="473440" y="833156"/>
        <a:ext cx="4942835" cy="512143"/>
      </dsp:txXfrm>
    </dsp:sp>
    <dsp:sp modelId="{BDD882BF-1D5E-450E-95B1-7203666EC83C}">
      <dsp:nvSpPr>
        <dsp:cNvPr id="0" name=""/>
        <dsp:cNvSpPr/>
      </dsp:nvSpPr>
      <dsp:spPr>
        <a:xfrm>
          <a:off x="0" y="1473335"/>
          <a:ext cx="5472909" cy="4097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588D45-A4C0-4025-84F3-01999A434091}">
      <dsp:nvSpPr>
        <dsp:cNvPr id="0" name=""/>
        <dsp:cNvSpPr/>
      </dsp:nvSpPr>
      <dsp:spPr>
        <a:xfrm>
          <a:off x="123938" y="1565521"/>
          <a:ext cx="225563" cy="22534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2EE20F-029D-42BA-8639-B3D6537795EF}">
      <dsp:nvSpPr>
        <dsp:cNvPr id="0" name=""/>
        <dsp:cNvSpPr/>
      </dsp:nvSpPr>
      <dsp:spPr>
        <a:xfrm>
          <a:off x="473440" y="1473335"/>
          <a:ext cx="4942835" cy="512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202" tIns="54202" rIns="54202" bIns="5420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b="0" i="0" kern="1200"/>
            <a:t>Mature technology</a:t>
          </a:r>
          <a:endParaRPr lang="en-US" sz="1900" kern="1200"/>
        </a:p>
      </dsp:txBody>
      <dsp:txXfrm>
        <a:off x="473440" y="1473335"/>
        <a:ext cx="4942835" cy="512143"/>
      </dsp:txXfrm>
    </dsp:sp>
    <dsp:sp modelId="{80A29CCC-7E5C-491D-B0DD-8768F69D182A}">
      <dsp:nvSpPr>
        <dsp:cNvPr id="0" name=""/>
        <dsp:cNvSpPr/>
      </dsp:nvSpPr>
      <dsp:spPr>
        <a:xfrm>
          <a:off x="0" y="2113515"/>
          <a:ext cx="5472909" cy="4097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F4F35-1CDC-410A-B43F-61FBB117E63B}">
      <dsp:nvSpPr>
        <dsp:cNvPr id="0" name=""/>
        <dsp:cNvSpPr/>
      </dsp:nvSpPr>
      <dsp:spPr>
        <a:xfrm>
          <a:off x="123938" y="2205700"/>
          <a:ext cx="225563" cy="22534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B4332E-766A-4AAB-AD78-C5C93582610E}">
      <dsp:nvSpPr>
        <dsp:cNvPr id="0" name=""/>
        <dsp:cNvSpPr/>
      </dsp:nvSpPr>
      <dsp:spPr>
        <a:xfrm>
          <a:off x="473440" y="2113515"/>
          <a:ext cx="4942835" cy="512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202" tIns="54202" rIns="54202" bIns="5420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b="0" i="0" kern="1200"/>
            <a:t>Accepted practice in academia</a:t>
          </a:r>
          <a:endParaRPr lang="en-US" sz="1900" kern="1200"/>
        </a:p>
      </dsp:txBody>
      <dsp:txXfrm>
        <a:off x="473440" y="2113515"/>
        <a:ext cx="4942835" cy="512143"/>
      </dsp:txXfrm>
    </dsp:sp>
    <dsp:sp modelId="{6DD10E7E-C6F3-4B2B-83C6-BB4F7B013271}">
      <dsp:nvSpPr>
        <dsp:cNvPr id="0" name=""/>
        <dsp:cNvSpPr/>
      </dsp:nvSpPr>
      <dsp:spPr>
        <a:xfrm>
          <a:off x="0" y="2753694"/>
          <a:ext cx="5472909" cy="4097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CB541D-C19B-4413-A904-2E6E1A13B9A4}">
      <dsp:nvSpPr>
        <dsp:cNvPr id="0" name=""/>
        <dsp:cNvSpPr/>
      </dsp:nvSpPr>
      <dsp:spPr>
        <a:xfrm>
          <a:off x="123938" y="2845880"/>
          <a:ext cx="225563" cy="22534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1E17F9-A14C-4821-B5F1-F22183D39771}">
      <dsp:nvSpPr>
        <dsp:cNvPr id="0" name=""/>
        <dsp:cNvSpPr/>
      </dsp:nvSpPr>
      <dsp:spPr>
        <a:xfrm>
          <a:off x="473440" y="2753694"/>
          <a:ext cx="4942835" cy="512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202" tIns="54202" rIns="54202" bIns="5420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b="0" i="0" kern="1200" dirty="0"/>
            <a:t>Huge efficiency gains </a:t>
          </a:r>
          <a:endParaRPr lang="en-US" sz="1900" kern="1200" dirty="0"/>
        </a:p>
      </dsp:txBody>
      <dsp:txXfrm>
        <a:off x="473440" y="2753694"/>
        <a:ext cx="4942835" cy="512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2DA9A-F14E-204C-AC0C-1C9129889C74}" type="datetimeFigureOut">
              <a:rPr lang="en-CA" smtClean="0"/>
              <a:t>2022-03-03</a:t>
            </a:fld>
            <a:endParaRPr lang="en-CA"/>
          </a:p>
        </p:txBody>
      </p:sp>
      <p:sp>
        <p:nvSpPr>
          <p:cNvPr id="4" name="Espace réservé de l'image de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B5EF2-E979-1F40-80BA-A0EB677D366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2633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6B5EF2-E979-1F40-80BA-A0EB677D3662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065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318FE0-40D9-3945-B1BF-272D7A9AA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66E9C03-5B1B-2643-8A91-C4B056131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en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CE0402-B90B-834A-B572-87150102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3/3/22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37A4C3-12C4-CD46-AC61-59A93A07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D31ACF-BDDE-9241-862D-788049A82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55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EDD4F-02DB-7C4F-9A39-37848517B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106A62D-9B6F-3840-9B66-4AE6C0C97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B0EB5D-DAD9-624E-A272-AF77244B8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3/3/22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796736-0B84-7146-AE5C-DFC0B6CAC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D9D78E-2998-2B4C-8777-F55A1FFB7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3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EA6F85A-F8AA-C244-8251-168844D5B0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DDDC2F6-FC0B-4042-923A-DA6CBEB318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AB2A44-6D1D-974E-8A36-DDF08A71E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3/3/22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EB13F1-CFD9-F440-9B61-C0BE4D434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AA55CD-E184-EC4E-9BC4-8F36CBD4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538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E0D822-29C6-F24D-9BEC-2206E68F2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FF29C1-D5E5-9341-8AE2-22BA0630A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B44D7D-B2FD-C24D-9115-04C518B9A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3/3/22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4FDC62-7AC7-DB4B-B17F-BE6B46B9F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BD2B52-55C1-1B4D-BC6B-0A1017750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5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CF2CF4-7D66-7745-8558-446FB791A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0AC7D0-F458-2A47-87AD-4F41BBBCD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4DCE38-168E-C141-BB81-45233F58B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3/3/22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991047-3633-9D45-ABD2-1135768E2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D32083-FDD3-BE4A-9501-895C48743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384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ADE9E4-7737-3346-BD0A-4D81207B5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9B1E11-965A-594A-9FC6-9ECF18906C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598FF7-A7AC-9047-83DD-B00DE16C8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5F05DC5-DD11-D34A-A940-CE3E7393C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3/3/22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53C6AC-3680-A943-8835-D7920ACBA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C5956D-1C41-374D-B223-20AB26FB8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3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A47351-87B5-A84C-B61E-D3E4DC5FA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175BF2-F7C6-4D48-9345-7D61E2B47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99EDF76-5DEB-1D46-83E3-17242E9A9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54DB55-42F3-F74B-B786-A4C1B705DE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F629FF4-B093-BE49-91CB-6AC2DDD9CB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DB39901-0C44-8F4E-830C-3723E01A5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3/3/22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268F5C8-2E9B-5E49-9EA7-652239BBC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1624F17-3833-A847-AA87-329FD67B5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59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522784-EF7D-8C4F-8756-CBBD25F5A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67B2C75-64EF-3942-8AC1-2A4600E21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3/3/22</a:t>
            </a:fld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89B7F6D-CC9E-C948-B930-1CC9FB636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FE5348F-62F6-154C-A749-7C83B1DE3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9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F9F5DE-84AE-5E4E-9572-B66B159C2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3/3/22</a:t>
            </a:fld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EDC8EF7-4AB7-C546-8CFD-259FF573F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7CFCDD2-82C3-6440-A7C6-498301E7E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1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52DA21-B9BC-DD4B-A756-85A592D55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64272C-35D3-AD44-ADEB-E6CC893AD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511747A-7FB5-124D-9630-0EFA92887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ED11C5-30E5-6347-B4E1-77DD6D407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3/3/22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BFAE60-18DD-0942-8F44-153BAA089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81244DC-B8BE-AD48-9462-790CE7047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44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49056E-48C9-194F-A712-6C00E9758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3B47850-3942-024B-8A81-017434013D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2688F1E-AAB0-3E43-9749-3C1603E9D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74EFF6-2298-CD48-9E65-435F7618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3/3/22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C8C4CA-3929-5F4D-9F04-E63379B4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53BB76-4643-6840-837F-FF3AD9DAB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94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38A1983-B98F-5542-802A-7D149244C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2B86427-9D76-BC42-83E4-AB20E5851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11FDBB-D024-7746-962D-10FE81C996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3BD54-29B9-3D42-B178-776ED395AA85}" type="datetimeFigureOut">
              <a:rPr lang="en-US" smtClean="0"/>
              <a:pPr/>
              <a:t>3/3/22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C580B4-2404-B245-AB6F-93FACAE0CE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E09684-8E1F-714E-9489-335BD046C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B3423-611C-6944-BA94-F2572F36241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2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en-us/microsoft-365/blog/2020/08/25/microsoft-365-transcription-voice-commands-word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58B1B64-31F5-4A02-8CDF-89C2A37BF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98036" y="4801011"/>
            <a:ext cx="0" cy="146304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12 Best Transcription Software to Convert Audio to Text">
            <a:extLst>
              <a:ext uri="{FF2B5EF4-FFF2-40B4-BE49-F238E27FC236}">
                <a16:creationId xmlns:a16="http://schemas.microsoft.com/office/drawing/2014/main" id="{BF0010DB-1353-B44C-86E3-BBB6FE71C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9088" y="473075"/>
            <a:ext cx="7104063" cy="36623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udio to Text Automatic Transcription Service &amp; App | temi.com">
            <a:extLst>
              <a:ext uri="{FF2B5EF4-FFF2-40B4-BE49-F238E27FC236}">
                <a16:creationId xmlns:a16="http://schemas.microsoft.com/office/drawing/2014/main" id="{694199C9-DA53-134E-BC4C-246A292A6C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525" y="473075"/>
            <a:ext cx="4313238" cy="36623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7B620B6-3548-F549-8475-59C7B6CAA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0832" y="4791456"/>
            <a:ext cx="7178040" cy="1508760"/>
          </a:xfrm>
        </p:spPr>
        <p:txBody>
          <a:bodyPr anchor="ctr">
            <a:normAutofit/>
          </a:bodyPr>
          <a:lstStyle/>
          <a:p>
            <a:pPr algn="l"/>
            <a:r>
              <a:rPr lang="en-CA" sz="4800">
                <a:solidFill>
                  <a:schemeClr val="bg1"/>
                </a:solidFill>
              </a:rPr>
              <a:t>Automatic Transcription Software (ATS)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30DAF8-51E5-2C49-B075-BFE20B484B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936" y="4792077"/>
            <a:ext cx="3191256" cy="1507413"/>
          </a:xfrm>
        </p:spPr>
        <p:txBody>
          <a:bodyPr anchor="ctr">
            <a:normAutofit/>
          </a:bodyPr>
          <a:lstStyle/>
          <a:p>
            <a:pPr algn="r"/>
            <a:r>
              <a:rPr lang="en-CA" sz="2000" dirty="0">
                <a:solidFill>
                  <a:srgbClr val="1680F9"/>
                </a:solidFill>
              </a:rPr>
              <a:t>PED Day – October 2021 </a:t>
            </a:r>
          </a:p>
          <a:p>
            <a:pPr algn="r"/>
            <a:r>
              <a:rPr lang="en-CA" sz="2000" dirty="0">
                <a:solidFill>
                  <a:srgbClr val="1680F9"/>
                </a:solidFill>
              </a:rPr>
              <a:t>Dawson College</a:t>
            </a:r>
          </a:p>
          <a:p>
            <a:pPr algn="r"/>
            <a:r>
              <a:rPr lang="en-CA" sz="2000" dirty="0">
                <a:solidFill>
                  <a:srgbClr val="1680F9"/>
                </a:solidFill>
              </a:rPr>
              <a:t>Michel Fournier-Simard </a:t>
            </a:r>
          </a:p>
        </p:txBody>
      </p:sp>
    </p:spTree>
    <p:extLst>
      <p:ext uri="{BB962C8B-B14F-4D97-AF65-F5344CB8AC3E}">
        <p14:creationId xmlns:p14="http://schemas.microsoft.com/office/powerpoint/2010/main" val="124246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946207-5938-3841-A050-58CF21C5D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481446"/>
            <a:ext cx="5472909" cy="1446550"/>
          </a:xfrm>
        </p:spPr>
        <p:txBody>
          <a:bodyPr>
            <a:normAutofit/>
          </a:bodyPr>
          <a:lstStyle/>
          <a:p>
            <a:r>
              <a:rPr lang="en-CA" dirty="0"/>
              <a:t>Automatic Transcription Software</a:t>
            </a:r>
          </a:p>
        </p:txBody>
      </p:sp>
      <p:graphicFrame>
        <p:nvGraphicFramePr>
          <p:cNvPr id="24" name="Espace réservé du contenu 2">
            <a:extLst>
              <a:ext uri="{FF2B5EF4-FFF2-40B4-BE49-F238E27FC236}">
                <a16:creationId xmlns:a16="http://schemas.microsoft.com/office/drawing/2014/main" id="{966559F2-0CC2-4E88-8972-E3F5F46D74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604887"/>
              </p:ext>
            </p:extLst>
          </p:nvPr>
        </p:nvGraphicFramePr>
        <p:xfrm>
          <a:off x="565150" y="2534478"/>
          <a:ext cx="5472909" cy="3345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6" descr="13 Best Transcription Software to Convert Audio to Text">
            <a:extLst>
              <a:ext uri="{FF2B5EF4-FFF2-40B4-BE49-F238E27FC236}">
                <a16:creationId xmlns:a16="http://schemas.microsoft.com/office/drawing/2014/main" id="{FBAF9C0E-C738-8844-803A-C9CC61A91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61316" y="1204721"/>
            <a:ext cx="5481284" cy="2581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18FCFC2E-52EC-7E40-B745-9171D1BD2E0F}"/>
              </a:ext>
            </a:extLst>
          </p:cNvPr>
          <p:cNvSpPr txBox="1"/>
          <p:nvPr/>
        </p:nvSpPr>
        <p:spPr>
          <a:xfrm>
            <a:off x="6917678" y="4207351"/>
            <a:ext cx="416855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i="1" dirty="0">
                <a:solidFill>
                  <a:srgbClr val="FF0000"/>
                </a:solidFill>
              </a:rPr>
              <a:t>Things to think about:</a:t>
            </a:r>
          </a:p>
          <a:p>
            <a:pPr marL="285750" indent="-285750">
              <a:buFontTx/>
              <a:buChar char="-"/>
            </a:pPr>
            <a:r>
              <a:rPr lang="en-CA" sz="2400" i="1" dirty="0">
                <a:solidFill>
                  <a:srgbClr val="FF0000"/>
                </a:solidFill>
              </a:rPr>
              <a:t>Cost </a:t>
            </a:r>
          </a:p>
          <a:p>
            <a:pPr marL="285750" indent="-285750">
              <a:buFontTx/>
              <a:buChar char="-"/>
            </a:pPr>
            <a:r>
              <a:rPr lang="en-CA" sz="2400" i="1" dirty="0">
                <a:solidFill>
                  <a:srgbClr val="FF0000"/>
                </a:solidFill>
              </a:rPr>
              <a:t>What you lose by using an ATS</a:t>
            </a:r>
          </a:p>
          <a:p>
            <a:r>
              <a:rPr lang="en-CA" sz="2400" i="1" dirty="0">
                <a:solidFill>
                  <a:srgbClr val="FF0000"/>
                </a:solidFill>
              </a:rPr>
              <a:t>- Ethics / data security</a:t>
            </a:r>
          </a:p>
          <a:p>
            <a:pPr marL="285750" indent="-285750">
              <a:buFontTx/>
              <a:buChar char="-"/>
            </a:pPr>
            <a:endParaRPr lang="en-CA" dirty="0"/>
          </a:p>
          <a:p>
            <a:pPr marL="285750" indent="-285750">
              <a:buFontTx/>
              <a:buChar char="-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95517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7FDCDB-FA3E-334D-A7D5-D7145EE93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31565"/>
            <a:ext cx="9936164" cy="1446550"/>
          </a:xfrm>
        </p:spPr>
        <p:txBody>
          <a:bodyPr/>
          <a:lstStyle/>
          <a:p>
            <a:r>
              <a:rPr lang="en-CA" dirty="0"/>
              <a:t>Uses in a CEGEP classroom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A03CB6-EB2C-6141-BA81-F88CBC791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570" y="1464098"/>
            <a:ext cx="8267296" cy="3188586"/>
          </a:xfrm>
        </p:spPr>
        <p:txBody>
          <a:bodyPr/>
          <a:lstStyle/>
          <a:p>
            <a:r>
              <a:rPr lang="en-CA" dirty="0"/>
              <a:t>RM or Humanities classes that ask students to conduct interviews</a:t>
            </a:r>
          </a:p>
          <a:p>
            <a:r>
              <a:rPr lang="en-CA" dirty="0"/>
              <a:t>Language classes</a:t>
            </a:r>
          </a:p>
          <a:p>
            <a:r>
              <a:rPr lang="en-CA" dirty="0"/>
              <a:t>Any asynchronous recorded content shared with students (subtitles)</a:t>
            </a:r>
          </a:p>
          <a:p>
            <a:endParaRPr lang="en-CA" dirty="0"/>
          </a:p>
        </p:txBody>
      </p:sp>
      <p:pic>
        <p:nvPicPr>
          <p:cNvPr id="3074" name="Picture 2" descr="Happy Scribe Pricing, Alternatives &amp; More 2021 - Capterra">
            <a:extLst>
              <a:ext uri="{FF2B5EF4-FFF2-40B4-BE49-F238E27FC236}">
                <a16:creationId xmlns:a16="http://schemas.microsoft.com/office/drawing/2014/main" id="{5681E2E6-AD48-524F-B332-E9C7A9D0C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010025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ow Long Does It Take to Transcribe One Hour of Audio or Video? - Rev">
            <a:extLst>
              <a:ext uri="{FF2B5EF4-FFF2-40B4-BE49-F238E27FC236}">
                <a16:creationId xmlns:a16="http://schemas.microsoft.com/office/drawing/2014/main" id="{03DF74B8-AA07-7544-9997-BA8711A768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0594" y="3033725"/>
            <a:ext cx="28448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Amberscript Company Profile: Valuation &amp; Investors | PitchBook">
            <a:extLst>
              <a:ext uri="{FF2B5EF4-FFF2-40B4-BE49-F238E27FC236}">
                <a16:creationId xmlns:a16="http://schemas.microsoft.com/office/drawing/2014/main" id="{FE21CCB1-D08C-BB4C-B02D-748172519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505" y="3276177"/>
            <a:ext cx="2117725" cy="211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Otter Review | PCMag">
            <a:extLst>
              <a:ext uri="{FF2B5EF4-FFF2-40B4-BE49-F238E27FC236}">
                <a16:creationId xmlns:a16="http://schemas.microsoft.com/office/drawing/2014/main" id="{17F4A7D8-2F7F-9F48-823E-7AA322CA6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0890" y="0"/>
            <a:ext cx="37973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Automatically convert audio and video to text: Fast, Accurate, &amp; Affordable  | Sonix">
            <a:extLst>
              <a:ext uri="{FF2B5EF4-FFF2-40B4-BE49-F238E27FC236}">
                <a16:creationId xmlns:a16="http://schemas.microsoft.com/office/drawing/2014/main" id="{548D096F-A2A1-134C-B712-EBBD83236E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4479" y="2384208"/>
            <a:ext cx="2264765" cy="905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Trint (@TrintHQ) | Twitter">
            <a:extLst>
              <a:ext uri="{FF2B5EF4-FFF2-40B4-BE49-F238E27FC236}">
                <a16:creationId xmlns:a16="http://schemas.microsoft.com/office/drawing/2014/main" id="{1D190599-FADA-5B4C-97C7-F8915DDE1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6" y="409719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Scribie Review | PCMag">
            <a:extLst>
              <a:ext uri="{FF2B5EF4-FFF2-40B4-BE49-F238E27FC236}">
                <a16:creationId xmlns:a16="http://schemas.microsoft.com/office/drawing/2014/main" id="{38ABBD05-825D-7B41-A839-CD9E0DBD1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039" y="5458229"/>
            <a:ext cx="2286002" cy="128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8" descr="Descript - YouTube">
            <a:extLst>
              <a:ext uri="{FF2B5EF4-FFF2-40B4-BE49-F238E27FC236}">
                <a16:creationId xmlns:a16="http://schemas.microsoft.com/office/drawing/2014/main" id="{222AEDA5-6E18-5C42-99C8-81C8E934E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345" y="5007926"/>
            <a:ext cx="2117725" cy="211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480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6DA8B9B-EF6C-0D4C-8D09-68BA5D82A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CA" sz="5400" dirty="0"/>
              <a:t>Happy Scribe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F02A59-8B80-2C4F-BBA1-753D52533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CA" sz="2200" dirty="0"/>
              <a:t>Free trial (no credit card)</a:t>
            </a:r>
          </a:p>
          <a:p>
            <a:r>
              <a:rPr lang="en-CA" sz="2200" dirty="0"/>
              <a:t>Web-Based (no app)</a:t>
            </a:r>
          </a:p>
          <a:p>
            <a:r>
              <a:rPr lang="en-CA" sz="2200" dirty="0"/>
              <a:t>Transcripts &amp; Subtitles</a:t>
            </a:r>
          </a:p>
          <a:p>
            <a:r>
              <a:rPr lang="en-CA" sz="2200" dirty="0"/>
              <a:t>Languages &amp; translation integrated</a:t>
            </a:r>
          </a:p>
          <a:p>
            <a:r>
              <a:rPr lang="en-CA" sz="2200" dirty="0"/>
              <a:t>English &amp; French </a:t>
            </a:r>
          </a:p>
          <a:p>
            <a:r>
              <a:rPr lang="en-CA" sz="2200" dirty="0"/>
              <a:t>Easy to use </a:t>
            </a:r>
          </a:p>
          <a:p>
            <a:endParaRPr lang="en-CA" sz="2200" dirty="0"/>
          </a:p>
          <a:p>
            <a:r>
              <a:rPr lang="en-CA" sz="2200" dirty="0"/>
              <a:t>Update December 2021: Now only offers 10 minutes for free instead of an hour. </a:t>
            </a:r>
          </a:p>
          <a:p>
            <a:endParaRPr lang="en-CA" sz="2200" dirty="0"/>
          </a:p>
        </p:txBody>
      </p:sp>
      <p:pic>
        <p:nvPicPr>
          <p:cNvPr id="4" name="Picture 2" descr="Happy Scribe Pricing, Alternatives &amp; More 2021 - Capterra">
            <a:extLst>
              <a:ext uri="{FF2B5EF4-FFF2-40B4-BE49-F238E27FC236}">
                <a16:creationId xmlns:a16="http://schemas.microsoft.com/office/drawing/2014/main" id="{4BB55409-1579-BA4A-B09B-66AB0FFD71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" r="1795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490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8163C1-14AC-D044-A577-0F90B085E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Update December 2021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7F59AA-4146-8944-B6A1-8C3A47843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Software prices / free trials change all the time, need to verify every semester</a:t>
            </a:r>
          </a:p>
          <a:p>
            <a:r>
              <a:rPr lang="en-CA" dirty="0"/>
              <a:t>Alternatives that include up to 40 minutes transcription for free include </a:t>
            </a:r>
          </a:p>
          <a:p>
            <a:pPr lvl="1"/>
            <a:r>
              <a:rPr lang="en-CA" dirty="0" err="1"/>
              <a:t>trint.com</a:t>
            </a:r>
            <a:endParaRPr lang="en-CA" dirty="0"/>
          </a:p>
          <a:p>
            <a:pPr lvl="1"/>
            <a:r>
              <a:rPr lang="en-CA" dirty="0" err="1"/>
              <a:t>sonix.ai</a:t>
            </a:r>
            <a:endParaRPr lang="en-CA" dirty="0"/>
          </a:p>
          <a:p>
            <a:pPr lvl="1"/>
            <a:r>
              <a:rPr lang="en-CA" dirty="0">
                <a:hlinkClick r:id="rId3"/>
              </a:rPr>
              <a:t>Word online</a:t>
            </a:r>
            <a:r>
              <a:rPr lang="en-CA" dirty="0"/>
              <a:t> (used by many of my students). </a:t>
            </a:r>
          </a:p>
        </p:txBody>
      </p:sp>
    </p:spTree>
    <p:extLst>
      <p:ext uri="{BB962C8B-B14F-4D97-AF65-F5344CB8AC3E}">
        <p14:creationId xmlns:p14="http://schemas.microsoft.com/office/powerpoint/2010/main" val="24048122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183</Words>
  <Application>Microsoft Macintosh PowerPoint</Application>
  <PresentationFormat>Grand écran</PresentationFormat>
  <Paragraphs>34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Automatic Transcription Software (ATS)</vt:lpstr>
      <vt:lpstr>Automatic Transcription Software</vt:lpstr>
      <vt:lpstr>Uses in a CEGEP classroom </vt:lpstr>
      <vt:lpstr>Happy Scribe</vt:lpstr>
      <vt:lpstr>Update December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Transcription Software (ATS)</dc:title>
  <dc:creator>Michel F. Simard</dc:creator>
  <cp:lastModifiedBy>Michel F. Simard</cp:lastModifiedBy>
  <cp:revision>3</cp:revision>
  <dcterms:created xsi:type="dcterms:W3CDTF">2021-10-15T14:42:01Z</dcterms:created>
  <dcterms:modified xsi:type="dcterms:W3CDTF">2022-03-03T16:01:25Z</dcterms:modified>
</cp:coreProperties>
</file>