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30"/>
  </p:notesMasterIdLst>
  <p:sldIdLst>
    <p:sldId id="257" r:id="rId5"/>
    <p:sldId id="259" r:id="rId6"/>
    <p:sldId id="260" r:id="rId7"/>
    <p:sldId id="262" r:id="rId8"/>
    <p:sldId id="261" r:id="rId9"/>
    <p:sldId id="270" r:id="rId10"/>
    <p:sldId id="271" r:id="rId11"/>
    <p:sldId id="272" r:id="rId12"/>
    <p:sldId id="269" r:id="rId13"/>
    <p:sldId id="267" r:id="rId14"/>
    <p:sldId id="266" r:id="rId15"/>
    <p:sldId id="263" r:id="rId16"/>
    <p:sldId id="278" r:id="rId17"/>
    <p:sldId id="279" r:id="rId18"/>
    <p:sldId id="264" r:id="rId19"/>
    <p:sldId id="273" r:id="rId20"/>
    <p:sldId id="265" r:id="rId21"/>
    <p:sldId id="268" r:id="rId22"/>
    <p:sldId id="274" r:id="rId23"/>
    <p:sldId id="275" r:id="rId24"/>
    <p:sldId id="276" r:id="rId25"/>
    <p:sldId id="277" r:id="rId26"/>
    <p:sldId id="281" r:id="rId27"/>
    <p:sldId id="280"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8" autoAdjust="0"/>
    <p:restoredTop sz="78484" autoAdjust="0"/>
  </p:normalViewPr>
  <p:slideViewPr>
    <p:cSldViewPr snapToGrid="0">
      <p:cViewPr varScale="1">
        <p:scale>
          <a:sx n="42" d="100"/>
          <a:sy n="42" d="100"/>
        </p:scale>
        <p:origin x="54"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6369C-5BE7-48CA-8633-CA80B4CCFEF5}"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54C67-4950-4691-968E-405C0BF52AE4}" type="slidenum">
              <a:rPr lang="en-US" smtClean="0"/>
              <a:t>‹#›</a:t>
            </a:fld>
            <a:endParaRPr lang="en-US"/>
          </a:p>
        </p:txBody>
      </p:sp>
    </p:spTree>
    <p:extLst>
      <p:ext uri="{BB962C8B-B14F-4D97-AF65-F5344CB8AC3E}">
        <p14:creationId xmlns:p14="http://schemas.microsoft.com/office/powerpoint/2010/main" val="174232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unclear. On the one hand, the people seem well intentioned and it certainly is believable that people often request their transcripts because they are looking to switch schools, which may be an indication they are performing poorly. On the other hand, there are also many other reasons people would request a transcript, and this will be needlessly targeting them, wasting resources, etc. It is very much "big brother"</a:t>
            </a:r>
          </a:p>
        </p:txBody>
      </p:sp>
      <p:sp>
        <p:nvSpPr>
          <p:cNvPr id="4" name="Slide Number Placeholder 3"/>
          <p:cNvSpPr>
            <a:spLocks noGrp="1"/>
          </p:cNvSpPr>
          <p:nvPr>
            <p:ph type="sldNum" sz="quarter" idx="5"/>
          </p:nvPr>
        </p:nvSpPr>
        <p:spPr/>
        <p:txBody>
          <a:bodyPr/>
          <a:lstStyle/>
          <a:p>
            <a:fld id="{AED54C67-4950-4691-968E-405C0BF52AE4}" type="slidenum">
              <a:rPr lang="en-US" smtClean="0"/>
              <a:t>7</a:t>
            </a:fld>
            <a:endParaRPr lang="en-US"/>
          </a:p>
        </p:txBody>
      </p:sp>
    </p:spTree>
    <p:extLst>
      <p:ext uri="{BB962C8B-B14F-4D97-AF65-F5344CB8AC3E}">
        <p14:creationId xmlns:p14="http://schemas.microsoft.com/office/powerpoint/2010/main" val="148295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D54C67-4950-4691-968E-405C0BF52AE4}" type="slidenum">
              <a:rPr lang="en-US" smtClean="0"/>
              <a:t>8</a:t>
            </a:fld>
            <a:endParaRPr lang="en-US"/>
          </a:p>
        </p:txBody>
      </p:sp>
    </p:spTree>
    <p:extLst>
      <p:ext uri="{BB962C8B-B14F-4D97-AF65-F5344CB8AC3E}">
        <p14:creationId xmlns:p14="http://schemas.microsoft.com/office/powerpoint/2010/main" val="414820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researchers also are motivated to find correlations because of things like funding, degrees, etc. There is an increased risk of this with computer algorithms searching for correlations</a:t>
            </a:r>
          </a:p>
        </p:txBody>
      </p:sp>
      <p:sp>
        <p:nvSpPr>
          <p:cNvPr id="4" name="Slide Number Placeholder 3"/>
          <p:cNvSpPr>
            <a:spLocks noGrp="1"/>
          </p:cNvSpPr>
          <p:nvPr>
            <p:ph type="sldNum" sz="quarter" idx="5"/>
          </p:nvPr>
        </p:nvSpPr>
        <p:spPr/>
        <p:txBody>
          <a:bodyPr/>
          <a:lstStyle/>
          <a:p>
            <a:fld id="{AED54C67-4950-4691-968E-405C0BF52AE4}" type="slidenum">
              <a:rPr lang="en-US" smtClean="0"/>
              <a:t>10</a:t>
            </a:fld>
            <a:endParaRPr lang="en-US"/>
          </a:p>
        </p:txBody>
      </p:sp>
    </p:spTree>
    <p:extLst>
      <p:ext uri="{BB962C8B-B14F-4D97-AF65-F5344CB8AC3E}">
        <p14:creationId xmlns:p14="http://schemas.microsoft.com/office/powerpoint/2010/main" val="217554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question 2, think about Newton's laws of motion, which are wrong but close enough</a:t>
            </a:r>
          </a:p>
        </p:txBody>
      </p:sp>
      <p:sp>
        <p:nvSpPr>
          <p:cNvPr id="4" name="Slide Number Placeholder 3"/>
          <p:cNvSpPr>
            <a:spLocks noGrp="1"/>
          </p:cNvSpPr>
          <p:nvPr>
            <p:ph type="sldNum" sz="quarter" idx="5"/>
          </p:nvPr>
        </p:nvSpPr>
        <p:spPr/>
        <p:txBody>
          <a:bodyPr/>
          <a:lstStyle/>
          <a:p>
            <a:fld id="{AED54C67-4950-4691-968E-405C0BF52AE4}" type="slidenum">
              <a:rPr lang="en-US" smtClean="0"/>
              <a:t>25</a:t>
            </a:fld>
            <a:endParaRPr lang="en-US"/>
          </a:p>
        </p:txBody>
      </p:sp>
    </p:spTree>
    <p:extLst>
      <p:ext uri="{BB962C8B-B14F-4D97-AF65-F5344CB8AC3E}">
        <p14:creationId xmlns:p14="http://schemas.microsoft.com/office/powerpoint/2010/main" val="365929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10/9/2020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10/9/2020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10/9/2020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10/9/2020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10/9/2020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10/9/2020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wired.com/2008/06/pb-theo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ata_processing" TargetMode="External"/><Relationship Id="rId2" Type="http://schemas.openxmlformats.org/officeDocument/2006/relationships/hyperlink" Target="https://en.wikipedia.org/wiki/Data_set" TargetMode="External"/><Relationship Id="rId1" Type="http://schemas.openxmlformats.org/officeDocument/2006/relationships/slideLayout" Target="../slideLayouts/slideLayout2.xml"/><Relationship Id="rId5" Type="http://schemas.openxmlformats.org/officeDocument/2006/relationships/hyperlink" Target="https://en.wikipedia.org/wiki/Big_data" TargetMode="External"/><Relationship Id="rId4" Type="http://schemas.openxmlformats.org/officeDocument/2006/relationships/hyperlink" Target="https://en.wikipedia.org/wiki/Application_softwar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Big Data</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Ethical Considerations</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a:xfrm>
            <a:off x="609906" y="702155"/>
            <a:ext cx="3568661" cy="1269713"/>
          </a:xfrm>
        </p:spPr>
        <p:txBody>
          <a:bodyPr vert="horz" lIns="91440" tIns="45720" rIns="91440" bIns="45720" rtlCol="0" anchor="b">
            <a:normAutofit/>
          </a:bodyPr>
          <a:lstStyle/>
          <a:p>
            <a:r>
              <a:rPr lang="en-US" dirty="0"/>
              <a:t>Correlation is not Causation!</a:t>
            </a:r>
          </a:p>
        </p:txBody>
      </p:sp>
      <p:sp>
        <p:nvSpPr>
          <p:cNvPr id="73" name="Rectangle 7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1387D382-DD9E-4F83-B726-330DF4ECC1C9}"/>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a:solidFill>
                  <a:schemeClr val="tx1">
                    <a:lumMod val="75000"/>
                    <a:lumOff val="25000"/>
                  </a:schemeClr>
                </a:solidFill>
              </a:rPr>
              <a:t>https://www.kdnuggets.com/2019/09/risk-ai-big-data.html</a:t>
            </a:r>
          </a:p>
        </p:txBody>
      </p:sp>
      <p:pic>
        <p:nvPicPr>
          <p:cNvPr id="1026" name="Picture 2">
            <a:extLst>
              <a:ext uri="{FF2B5EF4-FFF2-40B4-BE49-F238E27FC236}">
                <a16:creationId xmlns:a16="http://schemas.microsoft.com/office/drawing/2014/main" id="{2CB61029-AF21-4D19-8082-0D4B2634E1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478134"/>
            <a:ext cx="6735272" cy="37212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ADB1F1-7752-4430-A193-DB4E22C9C8D9}"/>
              </a:ext>
            </a:extLst>
          </p:cNvPr>
          <p:cNvSpPr txBox="1"/>
          <p:nvPr/>
        </p:nvSpPr>
        <p:spPr>
          <a:xfrm>
            <a:off x="1228149" y="5652184"/>
            <a:ext cx="10303718" cy="646331"/>
          </a:xfrm>
          <a:prstGeom prst="rect">
            <a:avLst/>
          </a:prstGeom>
          <a:noFill/>
        </p:spPr>
        <p:txBody>
          <a:bodyPr wrap="square" rtlCol="0">
            <a:spAutoFit/>
          </a:bodyPr>
          <a:lstStyle/>
          <a:p>
            <a:r>
              <a:rPr lang="en-US" b="1" dirty="0"/>
              <a:t>We do not want to conclude that the way to solve the problem of forest fires is by selling less ice cream as this would not be the most bang for our buck (although might help marginally climate change)!</a:t>
            </a:r>
          </a:p>
        </p:txBody>
      </p:sp>
    </p:spTree>
    <p:extLst>
      <p:ext uri="{BB962C8B-B14F-4D97-AF65-F5344CB8AC3E}">
        <p14:creationId xmlns:p14="http://schemas.microsoft.com/office/powerpoint/2010/main" val="30968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Correlation concerns</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normAutofit/>
          </a:bodyPr>
          <a:lstStyle/>
          <a:p>
            <a:r>
              <a:rPr lang="en-US" dirty="0">
                <a:solidFill>
                  <a:srgbClr val="202122"/>
                </a:solidFill>
                <a:latin typeface="Arial" panose="020B0604020202020204" pitchFamily="34" charset="0"/>
              </a:rPr>
              <a:t>In the previous examples, there is a </a:t>
            </a:r>
            <a:r>
              <a:rPr lang="en-US" i="1" dirty="0">
                <a:solidFill>
                  <a:srgbClr val="202122"/>
                </a:solidFill>
                <a:latin typeface="Arial" panose="020B0604020202020204" pitchFamily="34" charset="0"/>
              </a:rPr>
              <a:t>latent variable</a:t>
            </a:r>
            <a:r>
              <a:rPr lang="en-US" dirty="0">
                <a:solidFill>
                  <a:srgbClr val="202122"/>
                </a:solidFill>
                <a:latin typeface="Arial" panose="020B0604020202020204" pitchFamily="34" charset="0"/>
              </a:rPr>
              <a:t> (temperature or summer) that is causing the two other variables to be connected.</a:t>
            </a:r>
          </a:p>
          <a:p>
            <a:r>
              <a:rPr lang="en-US" b="0" i="0" dirty="0">
                <a:solidFill>
                  <a:srgbClr val="202122"/>
                </a:solidFill>
                <a:effectLst/>
                <a:latin typeface="Arial" panose="020B0604020202020204" pitchFamily="34" charset="0"/>
              </a:rPr>
              <a:t>In some cases though, they may not even be related at all!</a:t>
            </a:r>
          </a:p>
          <a:p>
            <a:r>
              <a:rPr lang="en-US" dirty="0">
                <a:solidFill>
                  <a:srgbClr val="202122"/>
                </a:solidFill>
                <a:latin typeface="Arial" panose="020B0604020202020204" pitchFamily="34" charset="0"/>
              </a:rPr>
              <a:t>It may just be random chance!</a:t>
            </a:r>
          </a:p>
        </p:txBody>
      </p:sp>
    </p:spTree>
    <p:extLst>
      <p:ext uri="{BB962C8B-B14F-4D97-AF65-F5344CB8AC3E}">
        <p14:creationId xmlns:p14="http://schemas.microsoft.com/office/powerpoint/2010/main" val="188672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Consider</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normAutofit/>
          </a:bodyPr>
          <a:lstStyle/>
          <a:p>
            <a:r>
              <a:rPr lang="en-US" sz="2500" b="0" i="0" dirty="0">
                <a:solidFill>
                  <a:srgbClr val="000000"/>
                </a:solidFill>
                <a:effectLst/>
                <a:latin typeface="breve-text-book"/>
              </a:rPr>
              <a:t> Correlation supersedes causation, and science can advance even without coherent models, unified theories, or really any mechanistic explanation at all</a:t>
            </a:r>
          </a:p>
          <a:p>
            <a:r>
              <a:rPr lang="en-US" sz="2500" b="0" i="0" dirty="0">
                <a:solidFill>
                  <a:srgbClr val="202122"/>
                </a:solidFill>
                <a:effectLst/>
                <a:latin typeface="Arial" panose="020B0604020202020204" pitchFamily="34" charset="0"/>
                <a:hlinkClick r:id="rId2"/>
              </a:rPr>
              <a:t>https://www.wired.com/2008/06/pb-theory/</a:t>
            </a:r>
            <a:endParaRPr lang="en-US" sz="25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01912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Limited Understanding</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b="0" i="0" dirty="0">
                <a:solidFill>
                  <a:srgbClr val="202122"/>
                </a:solidFill>
                <a:effectLst/>
                <a:latin typeface="Arial" panose="020B0604020202020204" pitchFamily="34" charset="0"/>
              </a:rPr>
              <a:t>If we identify what we think is a causation but don't fully understand it, can we do anything useful with the data?</a:t>
            </a:r>
          </a:p>
          <a:p>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493950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P-Hacking</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b="0" i="0" dirty="0">
                <a:solidFill>
                  <a:srgbClr val="202122"/>
                </a:solidFill>
                <a:effectLst/>
                <a:latin typeface="Arial" panose="020B0604020202020204" pitchFamily="34" charset="0"/>
              </a:rPr>
              <a:t>We rely a lot on </a:t>
            </a:r>
            <a:r>
              <a:rPr lang="en-US" b="0" i="1" dirty="0">
                <a:solidFill>
                  <a:srgbClr val="202122"/>
                </a:solidFill>
                <a:effectLst/>
                <a:latin typeface="Arial" panose="020B0604020202020204" pitchFamily="34" charset="0"/>
              </a:rPr>
              <a:t>statistically significant</a:t>
            </a:r>
            <a:r>
              <a:rPr lang="en-US" b="0" dirty="0">
                <a:solidFill>
                  <a:srgbClr val="202122"/>
                </a:solidFill>
                <a:effectLst/>
                <a:latin typeface="Arial" panose="020B0604020202020204" pitchFamily="34" charset="0"/>
              </a:rPr>
              <a:t> data</a:t>
            </a:r>
          </a:p>
          <a:p>
            <a:r>
              <a:rPr lang="en-US" i="0" dirty="0">
                <a:solidFill>
                  <a:srgbClr val="202122"/>
                </a:solidFill>
                <a:latin typeface="Arial" panose="020B0604020202020204" pitchFamily="34" charset="0"/>
              </a:rPr>
              <a:t>We </a:t>
            </a:r>
            <a:r>
              <a:rPr lang="en-US" dirty="0">
                <a:solidFill>
                  <a:srgbClr val="202122"/>
                </a:solidFill>
                <a:latin typeface="Arial" panose="020B0604020202020204" pitchFamily="34" charset="0"/>
              </a:rPr>
              <a:t>compare an experimental group to a control group, and if the experimental group has a "statistically significant" improvement, we consider the experiment a success</a:t>
            </a:r>
          </a:p>
          <a:p>
            <a:r>
              <a:rPr lang="en-US" b="0" i="0" dirty="0">
                <a:solidFill>
                  <a:srgbClr val="202122"/>
                </a:solidFill>
                <a:effectLst/>
                <a:latin typeface="Arial" panose="020B0604020202020204" pitchFamily="34" charset="0"/>
              </a:rPr>
              <a:t>Statistically significant usually means </a:t>
            </a:r>
            <a:r>
              <a:rPr lang="en-US" dirty="0">
                <a:solidFill>
                  <a:srgbClr val="202122"/>
                </a:solidFill>
                <a:latin typeface="Arial" panose="020B0604020202020204" pitchFamily="34" charset="0"/>
              </a:rPr>
              <a:t>that if the two groups were NOT different, that there is only a 5% chance that you'd see results differing by as much as they did.</a:t>
            </a:r>
          </a:p>
          <a:p>
            <a:pPr lvl="1"/>
            <a:r>
              <a:rPr lang="en-US" b="0" i="0" dirty="0">
                <a:solidFill>
                  <a:srgbClr val="202122"/>
                </a:solidFill>
                <a:effectLst/>
                <a:latin typeface="Arial" panose="020B0604020202020204" pitchFamily="34" charset="0"/>
              </a:rPr>
              <a:t>In some </a:t>
            </a:r>
            <a:r>
              <a:rPr lang="en-US" dirty="0">
                <a:solidFill>
                  <a:srgbClr val="202122"/>
                </a:solidFill>
                <a:latin typeface="Arial" panose="020B0604020202020204" pitchFamily="34" charset="0"/>
              </a:rPr>
              <a:t>cases, it is 1%, but it's rarely lower than that</a:t>
            </a:r>
            <a:endParaRPr lang="en-US" b="0" i="0" dirty="0">
              <a:solidFill>
                <a:srgbClr val="202122"/>
              </a:solidFill>
              <a:effectLst/>
              <a:latin typeface="Arial" panose="020B0604020202020204" pitchFamily="34" charset="0"/>
            </a:endParaRPr>
          </a:p>
          <a:p>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240363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Uncommon events Happen!</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b="0" i="0" dirty="0">
                <a:solidFill>
                  <a:srgbClr val="202122"/>
                </a:solidFill>
                <a:effectLst/>
                <a:latin typeface="Arial" panose="020B0604020202020204" pitchFamily="34" charset="0"/>
              </a:rPr>
              <a:t>Activity: Spend 2 or 3 minutes thinking of an event that is uncommon but that does occur</a:t>
            </a:r>
          </a:p>
          <a:p>
            <a:r>
              <a:rPr lang="en-US" b="0" i="0" dirty="0">
                <a:solidFill>
                  <a:srgbClr val="202122"/>
                </a:solidFill>
                <a:effectLst/>
                <a:latin typeface="Arial" panose="020B0604020202020204" pitchFamily="34" charset="0"/>
              </a:rPr>
              <a:t>Can you put a numerical quantity on that number?</a:t>
            </a:r>
          </a:p>
          <a:p>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186060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Some commonly occurring uncommon events</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b="0" i="0" dirty="0">
                <a:solidFill>
                  <a:srgbClr val="202122"/>
                </a:solidFill>
                <a:effectLst/>
                <a:latin typeface="Arial" panose="020B0604020202020204" pitchFamily="34" charset="0"/>
              </a:rPr>
              <a:t>Snake eyes on 2 dice : 1/36 chance = 2.78%</a:t>
            </a:r>
          </a:p>
          <a:p>
            <a:r>
              <a:rPr lang="en-US" dirty="0">
                <a:solidFill>
                  <a:srgbClr val="202122"/>
                </a:solidFill>
                <a:latin typeface="Arial" panose="020B0604020202020204" pitchFamily="34" charset="0"/>
              </a:rPr>
              <a:t>Hurricanes : 10-15 per year throughout all of North America.</a:t>
            </a:r>
          </a:p>
          <a:p>
            <a:r>
              <a:rPr lang="en-US" b="0" i="0" dirty="0">
                <a:solidFill>
                  <a:srgbClr val="202122"/>
                </a:solidFill>
                <a:effectLst/>
                <a:latin typeface="Arial" panose="020B0604020202020204" pitchFamily="34" charset="0"/>
              </a:rPr>
              <a:t>Car accidents : Individually</a:t>
            </a:r>
            <a:r>
              <a:rPr lang="en-US" dirty="0">
                <a:solidFill>
                  <a:srgbClr val="202122"/>
                </a:solidFill>
                <a:latin typeface="Arial" panose="020B0604020202020204" pitchFamily="34" charset="0"/>
              </a:rPr>
              <a:t>, it is very unlikely you will get into a car accident, but it is very likely that </a:t>
            </a:r>
            <a:r>
              <a:rPr lang="en-US" i="1" dirty="0">
                <a:solidFill>
                  <a:srgbClr val="202122"/>
                </a:solidFill>
                <a:latin typeface="Arial" panose="020B0604020202020204" pitchFamily="34" charset="0"/>
              </a:rPr>
              <a:t>someone</a:t>
            </a:r>
            <a:r>
              <a:rPr lang="en-US" dirty="0">
                <a:solidFill>
                  <a:srgbClr val="202122"/>
                </a:solidFill>
                <a:latin typeface="Arial" panose="020B0604020202020204" pitchFamily="34" charset="0"/>
              </a:rPr>
              <a:t> will get into a car accident</a:t>
            </a:r>
            <a:endParaRPr lang="en-US" b="0" i="0" dirty="0">
              <a:solidFill>
                <a:srgbClr val="202122"/>
              </a:solidFill>
              <a:effectLst/>
              <a:latin typeface="Arial" panose="020B0604020202020204" pitchFamily="34" charset="0"/>
            </a:endParaRPr>
          </a:p>
          <a:p>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45523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Issue</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If an event is </a:t>
            </a:r>
            <a:r>
              <a:rPr lang="en-US" i="1" dirty="0">
                <a:solidFill>
                  <a:srgbClr val="202122"/>
                </a:solidFill>
                <a:latin typeface="Arial" panose="020B0604020202020204" pitchFamily="34" charset="0"/>
              </a:rPr>
              <a:t>unlikely</a:t>
            </a:r>
            <a:r>
              <a:rPr lang="en-US" dirty="0">
                <a:solidFill>
                  <a:srgbClr val="202122"/>
                </a:solidFill>
                <a:latin typeface="Arial" panose="020B0604020202020204" pitchFamily="34" charset="0"/>
              </a:rPr>
              <a:t> to occur in any one sample, but there are enough samples, then it is in fact likely that it will occur!</a:t>
            </a:r>
            <a:endParaRPr lang="en-US" b="0" i="0" dirty="0">
              <a:solidFill>
                <a:srgbClr val="202122"/>
              </a:solidFill>
              <a:effectLst/>
              <a:latin typeface="Arial" panose="020B0604020202020204" pitchFamily="34" charset="0"/>
            </a:endParaRPr>
          </a:p>
          <a:p>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2432762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P-Hacking</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b="0" i="0" dirty="0">
                <a:solidFill>
                  <a:srgbClr val="202122"/>
                </a:solidFill>
                <a:effectLst/>
                <a:latin typeface="Arial" panose="020B0604020202020204" pitchFamily="34" charset="0"/>
              </a:rPr>
              <a:t>If you try 20 different theories, and these theories are "random" then you'll likely find one that accidentally works.</a:t>
            </a:r>
          </a:p>
          <a:p>
            <a:r>
              <a:rPr lang="en-US" dirty="0">
                <a:solidFill>
                  <a:srgbClr val="202122"/>
                </a:solidFill>
                <a:latin typeface="Arial" panose="020B0604020202020204" pitchFamily="34" charset="0"/>
              </a:rPr>
              <a:t>This is a problem with computers because they can easily try out hundreds or thousands of theories based on the number of input variables we use</a:t>
            </a:r>
          </a:p>
          <a:p>
            <a:r>
              <a:rPr lang="en-US" b="0" i="0" dirty="0">
                <a:solidFill>
                  <a:srgbClr val="202122"/>
                </a:solidFill>
                <a:effectLst/>
                <a:latin typeface="Arial" panose="020B0604020202020204" pitchFamily="34" charset="0"/>
              </a:rPr>
              <a:t>A computer algorithm will not</a:t>
            </a:r>
            <a:r>
              <a:rPr lang="en-US" dirty="0">
                <a:solidFill>
                  <a:srgbClr val="202122"/>
                </a:solidFill>
                <a:latin typeface="Arial" panose="020B0604020202020204" pitchFamily="34" charset="0"/>
              </a:rPr>
              <a:t> have an intuition to remove input fields (such as ice cream) that clearly have nothing to do with the problem</a:t>
            </a:r>
            <a:endParaRPr lang="en-US" b="0" i="0" dirty="0">
              <a:solidFill>
                <a:srgbClr val="202122"/>
              </a:solidFill>
              <a:effectLst/>
              <a:latin typeface="Arial" panose="020B0604020202020204" pitchFamily="34" charset="0"/>
            </a:endParaRPr>
          </a:p>
          <a:p>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248972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Reproducibility</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An important concept in the scientific method is related to </a:t>
            </a:r>
            <a:r>
              <a:rPr lang="en-US" i="1" dirty="0">
                <a:solidFill>
                  <a:srgbClr val="202122"/>
                </a:solidFill>
                <a:latin typeface="Arial" panose="020B0604020202020204" pitchFamily="34" charset="0"/>
              </a:rPr>
              <a:t>reproducibility</a:t>
            </a:r>
            <a:r>
              <a:rPr lang="en-US" dirty="0">
                <a:solidFill>
                  <a:srgbClr val="202122"/>
                </a:solidFill>
                <a:latin typeface="Arial" panose="020B0604020202020204" pitchFamily="34" charset="0"/>
              </a:rPr>
              <a:t> of results</a:t>
            </a:r>
          </a:p>
          <a:p>
            <a:r>
              <a:rPr lang="en-US" dirty="0">
                <a:solidFill>
                  <a:srgbClr val="202122"/>
                </a:solidFill>
                <a:latin typeface="Arial" panose="020B0604020202020204" pitchFamily="34" charset="0"/>
              </a:rPr>
              <a:t>The fact that on one sample group A outperformed group B does not mean anything if you can't repeat reproduce those results</a:t>
            </a:r>
          </a:p>
          <a:p>
            <a:r>
              <a:rPr lang="en-US" dirty="0">
                <a:solidFill>
                  <a:srgbClr val="202122"/>
                </a:solidFill>
                <a:latin typeface="Arial" panose="020B0604020202020204" pitchFamily="34" charset="0"/>
              </a:rPr>
              <a:t>If this concept is applied correctly, it will help prevent p-hacking as the results shouldn't occur twice in a row</a:t>
            </a:r>
          </a:p>
        </p:txBody>
      </p:sp>
    </p:spTree>
    <p:extLst>
      <p:ext uri="{BB962C8B-B14F-4D97-AF65-F5344CB8AC3E}">
        <p14:creationId xmlns:p14="http://schemas.microsoft.com/office/powerpoint/2010/main" val="387211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Big Data : What is it</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b="1" i="0" dirty="0">
                <a:solidFill>
                  <a:srgbClr val="202122"/>
                </a:solidFill>
                <a:effectLst/>
                <a:latin typeface="Arial" panose="020B0604020202020204" pitchFamily="34" charset="0"/>
              </a:rPr>
              <a:t>Big data</a:t>
            </a:r>
            <a:r>
              <a:rPr lang="en-US" b="0" i="0" dirty="0">
                <a:solidFill>
                  <a:srgbClr val="202122"/>
                </a:solidFill>
                <a:effectLst/>
                <a:latin typeface="Arial" panose="020B0604020202020204" pitchFamily="34" charset="0"/>
              </a:rPr>
              <a:t> is a field that treats ways to analyze, systematically extract information from, or otherwise deal with </a:t>
            </a:r>
            <a:r>
              <a:rPr lang="en-US" b="0" i="0" u="none" strike="noStrike" dirty="0">
                <a:solidFill>
                  <a:srgbClr val="0B0080"/>
                </a:solidFill>
                <a:effectLst/>
                <a:latin typeface="Arial" panose="020B0604020202020204" pitchFamily="34" charset="0"/>
                <a:hlinkClick r:id="rId2" tooltip="Data set"/>
              </a:rPr>
              <a:t>data sets</a:t>
            </a:r>
            <a:r>
              <a:rPr lang="en-US" b="0" i="0" dirty="0">
                <a:solidFill>
                  <a:srgbClr val="202122"/>
                </a:solidFill>
                <a:effectLst/>
                <a:latin typeface="Arial" panose="020B0604020202020204" pitchFamily="34" charset="0"/>
              </a:rPr>
              <a:t> that are too large or complex to be dealt with by traditional </a:t>
            </a:r>
            <a:r>
              <a:rPr lang="en-US" b="0" i="0" u="none" strike="noStrike" dirty="0">
                <a:solidFill>
                  <a:srgbClr val="0B0080"/>
                </a:solidFill>
                <a:effectLst/>
                <a:latin typeface="Arial" panose="020B0604020202020204" pitchFamily="34" charset="0"/>
                <a:hlinkClick r:id="rId3" tooltip="Data processing"/>
              </a:rPr>
              <a:t>data-processing</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4" tooltip="Application software"/>
              </a:rPr>
              <a:t>application software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src</a:t>
            </a:r>
            <a:r>
              <a:rPr lang="en-US" b="0" i="0"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hlinkClick r:id="rId5"/>
              </a:rPr>
              <a:t>https://en.wikipedia.org/wiki/Big_data</a:t>
            </a:r>
            <a:r>
              <a:rPr lang="en-US" b="0" i="0" dirty="0">
                <a:solidFill>
                  <a:srgbClr val="202122"/>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26486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Suppose you want to use analytics to predict the stock market. You run a computer algorithm to look at all of Microsoft stock prices since the year 2000. The computer comes up with the following rule. Is this rule a good rule or not?</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"Microsoft stock will increase if the day is January 2</a:t>
            </a:r>
            <a:r>
              <a:rPr lang="en-US" baseline="30000" dirty="0">
                <a:solidFill>
                  <a:srgbClr val="202122"/>
                </a:solidFill>
                <a:latin typeface="Arial" panose="020B0604020202020204" pitchFamily="34" charset="0"/>
              </a:rPr>
              <a:t>nd</a:t>
            </a:r>
            <a:r>
              <a:rPr lang="en-US" dirty="0">
                <a:solidFill>
                  <a:srgbClr val="202122"/>
                </a:solidFill>
                <a:latin typeface="Arial" panose="020B0604020202020204" pitchFamily="34" charset="0"/>
              </a:rPr>
              <a:t>, 2000 OR January 3rd, 2000 OR January 6th 2000, OR January 10</a:t>
            </a:r>
            <a:r>
              <a:rPr lang="en-US" baseline="30000" dirty="0">
                <a:solidFill>
                  <a:srgbClr val="202122"/>
                </a:solidFill>
                <a:latin typeface="Arial" panose="020B0604020202020204" pitchFamily="34" charset="0"/>
              </a:rPr>
              <a:t>th</a:t>
            </a:r>
            <a:r>
              <a:rPr lang="en-US" dirty="0">
                <a:solidFill>
                  <a:srgbClr val="202122"/>
                </a:solidFill>
                <a:latin typeface="Arial" panose="020B0604020202020204" pitchFamily="34" charset="0"/>
              </a:rPr>
              <a:t> 2000, OR etc.</a:t>
            </a:r>
          </a:p>
        </p:txBody>
      </p:sp>
    </p:spTree>
    <p:extLst>
      <p:ext uri="{BB962C8B-B14F-4D97-AF65-F5344CB8AC3E}">
        <p14:creationId xmlns:p14="http://schemas.microsoft.com/office/powerpoint/2010/main" val="263941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Useless at Predicting the Future</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The previous rule is useless at predicting the future</a:t>
            </a:r>
          </a:p>
          <a:p>
            <a:r>
              <a:rPr lang="en-US" dirty="0">
                <a:solidFill>
                  <a:srgbClr val="202122"/>
                </a:solidFill>
                <a:latin typeface="Arial" panose="020B0604020202020204" pitchFamily="34" charset="0"/>
              </a:rPr>
              <a:t>It describes perfectly the past events, but because it is so tied, or </a:t>
            </a:r>
            <a:r>
              <a:rPr lang="en-US" i="1" dirty="0">
                <a:solidFill>
                  <a:srgbClr val="202122"/>
                </a:solidFill>
                <a:latin typeface="Arial" panose="020B0604020202020204" pitchFamily="34" charset="0"/>
              </a:rPr>
              <a:t>overfit,</a:t>
            </a:r>
            <a:r>
              <a:rPr lang="en-US" dirty="0">
                <a:solidFill>
                  <a:srgbClr val="202122"/>
                </a:solidFill>
                <a:latin typeface="Arial" panose="020B0604020202020204" pitchFamily="34" charset="0"/>
              </a:rPr>
              <a:t> to them it has no predictive value</a:t>
            </a:r>
          </a:p>
          <a:p>
            <a:r>
              <a:rPr lang="en-US" dirty="0">
                <a:solidFill>
                  <a:srgbClr val="202122"/>
                </a:solidFill>
                <a:latin typeface="Arial" panose="020B0604020202020204" pitchFamily="34" charset="0"/>
              </a:rPr>
              <a:t>This result cannot be reproduced on new data</a:t>
            </a:r>
          </a:p>
        </p:txBody>
      </p:sp>
    </p:spTree>
    <p:extLst>
      <p:ext uri="{BB962C8B-B14F-4D97-AF65-F5344CB8AC3E}">
        <p14:creationId xmlns:p14="http://schemas.microsoft.com/office/powerpoint/2010/main" val="398487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Analytic Rules</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It's important not to let analytic rules drive things</a:t>
            </a:r>
          </a:p>
          <a:p>
            <a:r>
              <a:rPr lang="en-US" dirty="0">
                <a:solidFill>
                  <a:srgbClr val="202122"/>
                </a:solidFill>
                <a:latin typeface="Arial" panose="020B0604020202020204" pitchFamily="34" charset="0"/>
              </a:rPr>
              <a:t>Analytic rules are the basics of many bad things such as racial profiling, stereotyping, </a:t>
            </a:r>
            <a:r>
              <a:rPr lang="en-US" dirty="0" err="1">
                <a:solidFill>
                  <a:srgbClr val="202122"/>
                </a:solidFill>
                <a:latin typeface="Arial" panose="020B0604020202020204" pitchFamily="34" charset="0"/>
              </a:rPr>
              <a:t>etc</a:t>
            </a:r>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414986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Should we ignore analytics completely? Of course not!</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But we should seek to </a:t>
            </a:r>
            <a:r>
              <a:rPr lang="en-US" i="1" dirty="0">
                <a:solidFill>
                  <a:srgbClr val="202122"/>
                </a:solidFill>
                <a:latin typeface="Arial" panose="020B0604020202020204" pitchFamily="34" charset="0"/>
              </a:rPr>
              <a:t>explain</a:t>
            </a:r>
            <a:r>
              <a:rPr lang="en-US" dirty="0">
                <a:solidFill>
                  <a:srgbClr val="202122"/>
                </a:solidFill>
                <a:latin typeface="Arial" panose="020B0604020202020204" pitchFamily="34" charset="0"/>
              </a:rPr>
              <a:t> the data and the relationships between the various fields.</a:t>
            </a:r>
          </a:p>
          <a:p>
            <a:r>
              <a:rPr lang="en-US" dirty="0">
                <a:solidFill>
                  <a:srgbClr val="202122"/>
                </a:solidFill>
                <a:latin typeface="Arial" panose="020B0604020202020204" pitchFamily="34" charset="0"/>
              </a:rPr>
              <a:t>We should also aim to reproduce the results on a larger sampling.</a:t>
            </a:r>
          </a:p>
          <a:p>
            <a:pPr marL="0" indent="0">
              <a:buNone/>
            </a:pPr>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If we can't do either of the above two bullet points, we should have a healthy skepticism.</a:t>
            </a:r>
          </a:p>
        </p:txBody>
      </p:sp>
    </p:spTree>
    <p:extLst>
      <p:ext uri="{BB962C8B-B14F-4D97-AF65-F5344CB8AC3E}">
        <p14:creationId xmlns:p14="http://schemas.microsoft.com/office/powerpoint/2010/main" val="331301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General Problems with Analytics (both Big and Small Data)</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It's important not to let analytic rules alone drive things</a:t>
            </a:r>
          </a:p>
          <a:p>
            <a:r>
              <a:rPr lang="en-US" dirty="0">
                <a:solidFill>
                  <a:srgbClr val="202122"/>
                </a:solidFill>
                <a:latin typeface="Arial" panose="020B0604020202020204" pitchFamily="34" charset="0"/>
              </a:rPr>
              <a:t>Analytic rules are the basics of many bad things such as racial profiling, stereotyping, </a:t>
            </a:r>
            <a:r>
              <a:rPr lang="en-US" dirty="0" err="1">
                <a:solidFill>
                  <a:srgbClr val="202122"/>
                </a:solidFill>
                <a:latin typeface="Arial" panose="020B0604020202020204" pitchFamily="34" charset="0"/>
              </a:rPr>
              <a:t>etc</a:t>
            </a:r>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2925188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Food For Thought</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What can we do to minimize the risk of attributing a causation when there is none?</a:t>
            </a:r>
          </a:p>
          <a:p>
            <a:r>
              <a:rPr lang="en-US" dirty="0">
                <a:solidFill>
                  <a:srgbClr val="202122"/>
                </a:solidFill>
                <a:latin typeface="Arial" panose="020B0604020202020204" pitchFamily="34" charset="0"/>
              </a:rPr>
              <a:t>Is there ever value in using a model that is known to be wrong? Does it matter as long as our model can predict the future?</a:t>
            </a:r>
          </a:p>
          <a:p>
            <a:r>
              <a:rPr lang="en-US" dirty="0">
                <a:solidFill>
                  <a:srgbClr val="202122"/>
                </a:solidFill>
                <a:latin typeface="Arial" panose="020B0604020202020204" pitchFamily="34" charset="0"/>
              </a:rPr>
              <a:t>Evaluate the trade-off involved with using big data specifically as it related to stereotyping?</a:t>
            </a:r>
          </a:p>
          <a:p>
            <a:r>
              <a:rPr lang="en-US" dirty="0">
                <a:solidFill>
                  <a:srgbClr val="202122"/>
                </a:solidFill>
                <a:latin typeface="Arial" panose="020B0604020202020204" pitchFamily="34" charset="0"/>
              </a:rPr>
              <a:t>Is using big data to analyze demographics inherently racist?</a:t>
            </a:r>
          </a:p>
          <a:p>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338384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Big Data Vs AI</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b="0" i="0" dirty="0">
                <a:solidFill>
                  <a:srgbClr val="202122"/>
                </a:solidFill>
                <a:effectLst/>
                <a:latin typeface="Arial" panose="020B0604020202020204" pitchFamily="34" charset="0"/>
              </a:rPr>
              <a:t>We can think of "AI" as the </a:t>
            </a:r>
            <a:r>
              <a:rPr lang="en-US" b="0" i="1" dirty="0">
                <a:solidFill>
                  <a:srgbClr val="202122"/>
                </a:solidFill>
                <a:effectLst/>
                <a:latin typeface="Arial" panose="020B0604020202020204" pitchFamily="34" charset="0"/>
              </a:rPr>
              <a:t>algorithms</a:t>
            </a:r>
            <a:r>
              <a:rPr lang="en-US" b="0" dirty="0">
                <a:solidFill>
                  <a:srgbClr val="202122"/>
                </a:solidFill>
                <a:effectLst/>
                <a:latin typeface="Arial" panose="020B0604020202020204" pitchFamily="34" charset="0"/>
              </a:rPr>
              <a:t> that act upon the big data</a:t>
            </a:r>
          </a:p>
          <a:p>
            <a:r>
              <a:rPr lang="en-US" i="0" dirty="0">
                <a:solidFill>
                  <a:srgbClr val="202122"/>
                </a:solidFill>
                <a:latin typeface="Arial" panose="020B0604020202020204" pitchFamily="34" charset="0"/>
              </a:rPr>
              <a:t>A "big data" set is too large </a:t>
            </a:r>
            <a:r>
              <a:rPr lang="en-US" dirty="0">
                <a:solidFill>
                  <a:srgbClr val="202122"/>
                </a:solidFill>
                <a:latin typeface="Arial" panose="020B0604020202020204" pitchFamily="34" charset="0"/>
              </a:rPr>
              <a:t>to be handled by humans</a:t>
            </a:r>
          </a:p>
          <a:p>
            <a:r>
              <a:rPr lang="en-US" b="0" i="0" dirty="0">
                <a:solidFill>
                  <a:srgbClr val="202122"/>
                </a:solidFill>
                <a:effectLst/>
                <a:latin typeface="Arial" panose="020B0604020202020204" pitchFamily="34" charset="0"/>
              </a:rPr>
              <a:t>Algorithms can find "interesting" patterns within the data that a human would not find on their own</a:t>
            </a:r>
          </a:p>
        </p:txBody>
      </p:sp>
    </p:spTree>
    <p:extLst>
      <p:ext uri="{BB962C8B-B14F-4D97-AF65-F5344CB8AC3E}">
        <p14:creationId xmlns:p14="http://schemas.microsoft.com/office/powerpoint/2010/main" val="38802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Interesting patterns</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normAutofit/>
          </a:bodyPr>
          <a:lstStyle/>
          <a:p>
            <a:pPr marL="0" indent="0">
              <a:buNone/>
            </a:pPr>
            <a:r>
              <a:rPr lang="en-US" dirty="0">
                <a:solidFill>
                  <a:srgbClr val="202122"/>
                </a:solidFill>
                <a:latin typeface="Arial" panose="020B0604020202020204" pitchFamily="34" charset="0"/>
              </a:rPr>
              <a:t>It is still up to a human to define what "interesting" means. This might be, for example, the parts of the picture that deviate the most from the "</a:t>
            </a:r>
            <a:r>
              <a:rPr lang="en-US" dirty="0" err="1">
                <a:solidFill>
                  <a:srgbClr val="202122"/>
                </a:solidFill>
                <a:latin typeface="Arial" panose="020B0604020202020204" pitchFamily="34" charset="0"/>
              </a:rPr>
              <a:t>neighbouring</a:t>
            </a:r>
            <a:r>
              <a:rPr lang="en-US" dirty="0">
                <a:solidFill>
                  <a:srgbClr val="202122"/>
                </a:solidFill>
                <a:latin typeface="Arial" panose="020B0604020202020204" pitchFamily="34" charset="0"/>
              </a:rPr>
              <a:t>" pixels or it might be the part of the image with the most </a:t>
            </a:r>
            <a:r>
              <a:rPr lang="en-US" dirty="0" err="1">
                <a:solidFill>
                  <a:srgbClr val="202122"/>
                </a:solidFill>
                <a:latin typeface="Arial" panose="020B0604020202020204" pitchFamily="34" charset="0"/>
              </a:rPr>
              <a:t>colours</a:t>
            </a:r>
            <a:r>
              <a:rPr lang="en-US" dirty="0">
                <a:solidFill>
                  <a:srgbClr val="202122"/>
                </a:solidFill>
                <a:latin typeface="Arial" panose="020B0604020202020204" pitchFamily="34" charset="0"/>
              </a:rPr>
              <a:t> in it.</a:t>
            </a:r>
          </a:p>
          <a:p>
            <a:pPr marL="0" indent="0">
              <a:buNone/>
            </a:pPr>
            <a:endParaRPr lang="en-US" dirty="0">
              <a:solidFill>
                <a:srgbClr val="202122"/>
              </a:solidFill>
              <a:latin typeface="Arial" panose="020B0604020202020204" pitchFamily="34" charset="0"/>
            </a:endParaRPr>
          </a:p>
          <a:p>
            <a:pPr marL="0" indent="0">
              <a:buNone/>
            </a:pPr>
            <a:r>
              <a:rPr lang="en-US" dirty="0">
                <a:solidFill>
                  <a:srgbClr val="202122"/>
                </a:solidFill>
                <a:latin typeface="Arial" panose="020B0604020202020204" pitchFamily="34" charset="0"/>
              </a:rPr>
              <a:t>It might mean detecting that two pieces of data are correlated with each other</a:t>
            </a:r>
          </a:p>
          <a:p>
            <a:pPr marL="0" indent="0">
              <a:buNone/>
            </a:pPr>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411049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By analyzing the data </a:t>
            </a:r>
            <a:r>
              <a:rPr lang="en-US" i="1" dirty="0" err="1">
                <a:solidFill>
                  <a:srgbClr val="202122"/>
                </a:solidFill>
                <a:latin typeface="Arial" panose="020B0604020202020204" pitchFamily="34" charset="0"/>
              </a:rPr>
              <a:t>en</a:t>
            </a:r>
            <a:r>
              <a:rPr lang="en-US" i="1" dirty="0">
                <a:solidFill>
                  <a:srgbClr val="202122"/>
                </a:solidFill>
                <a:latin typeface="Arial" panose="020B0604020202020204" pitchFamily="34" charset="0"/>
              </a:rPr>
              <a:t> masse</a:t>
            </a:r>
            <a:r>
              <a:rPr lang="en-US" dirty="0">
                <a:solidFill>
                  <a:srgbClr val="202122"/>
                </a:solidFill>
                <a:latin typeface="Arial" panose="020B0604020202020204" pitchFamily="34" charset="0"/>
              </a:rPr>
              <a:t>, a computer might pick out patterns that we otherwise would not have noticed.</a:t>
            </a:r>
          </a:p>
          <a:p>
            <a:pPr lvl="1"/>
            <a:r>
              <a:rPr lang="en-US" dirty="0">
                <a:solidFill>
                  <a:srgbClr val="202122"/>
                </a:solidFill>
                <a:latin typeface="Arial" panose="020B0604020202020204" pitchFamily="34" charset="0"/>
              </a:rPr>
              <a:t>It might have never occurred to use to compare two different data sets</a:t>
            </a:r>
          </a:p>
          <a:p>
            <a:r>
              <a:rPr lang="en-US" dirty="0">
                <a:solidFill>
                  <a:srgbClr val="202122"/>
                </a:solidFill>
                <a:latin typeface="Arial" panose="020B0604020202020204" pitchFamily="34" charset="0"/>
              </a:rPr>
              <a:t>This can lead to improvements in public policy, medicine, academic success, </a:t>
            </a:r>
            <a:r>
              <a:rPr lang="en-US" dirty="0" err="1">
                <a:solidFill>
                  <a:srgbClr val="202122"/>
                </a:solidFill>
                <a:latin typeface="Arial" panose="020B0604020202020204" pitchFamily="34" charset="0"/>
              </a:rPr>
              <a:t>etc</a:t>
            </a:r>
            <a:endParaRPr lang="en-US" dirty="0">
              <a:solidFill>
                <a:srgbClr val="202122"/>
              </a:solidFill>
              <a:latin typeface="Arial" panose="020B0604020202020204" pitchFamily="34" charset="0"/>
            </a:endParaRPr>
          </a:p>
        </p:txBody>
      </p:sp>
    </p:spTree>
    <p:extLst>
      <p:ext uri="{BB962C8B-B14F-4D97-AF65-F5344CB8AC3E}">
        <p14:creationId xmlns:p14="http://schemas.microsoft.com/office/powerpoint/2010/main" val="324222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Example : Student Success</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Identify students at risk of failure and provide more support</a:t>
            </a:r>
          </a:p>
          <a:p>
            <a:r>
              <a:rPr lang="en-US" dirty="0">
                <a:solidFill>
                  <a:srgbClr val="202122"/>
                </a:solidFill>
                <a:latin typeface="Arial" panose="020B0604020202020204" pitchFamily="34" charset="0"/>
              </a:rPr>
              <a:t>Identify things students can do pro-actively to avoid being in those situations</a:t>
            </a:r>
          </a:p>
          <a:p>
            <a:r>
              <a:rPr lang="en-US" dirty="0">
                <a:solidFill>
                  <a:srgbClr val="202122"/>
                </a:solidFill>
                <a:latin typeface="Arial" panose="020B0604020202020204" pitchFamily="34" charset="0"/>
              </a:rPr>
              <a:t>Discover which resources are most utilized.</a:t>
            </a:r>
          </a:p>
          <a:p>
            <a:pPr lvl="1"/>
            <a:r>
              <a:rPr lang="en-US" dirty="0">
                <a:solidFill>
                  <a:srgbClr val="202122"/>
                </a:solidFill>
                <a:latin typeface="Arial" panose="020B0604020202020204" pitchFamily="34" charset="0"/>
              </a:rPr>
              <a:t>Some of this is simple and not really "AI" but some patterns may be harder to spot</a:t>
            </a:r>
          </a:p>
        </p:txBody>
      </p:sp>
    </p:spTree>
    <p:extLst>
      <p:ext uri="{BB962C8B-B14F-4D97-AF65-F5344CB8AC3E}">
        <p14:creationId xmlns:p14="http://schemas.microsoft.com/office/powerpoint/2010/main" val="155017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Activity (5 minutes) : IS this good?</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At the University of Alabama, data analysis found that students who asked for their transcripts were at risk of dropping out of school.</a:t>
            </a:r>
          </a:p>
          <a:p>
            <a:r>
              <a:rPr lang="en-US" dirty="0">
                <a:solidFill>
                  <a:srgbClr val="202122"/>
                </a:solidFill>
                <a:latin typeface="Arial" panose="020B0604020202020204" pitchFamily="34" charset="0"/>
              </a:rPr>
              <a:t>In response, school administrators decided to offer more resources to students who request transcripts</a:t>
            </a:r>
          </a:p>
          <a:p>
            <a:r>
              <a:rPr lang="en-US" dirty="0" err="1">
                <a:solidFill>
                  <a:srgbClr val="202122"/>
                </a:solidFill>
                <a:latin typeface="Arial" panose="020B0604020202020204" pitchFamily="34" charset="0"/>
              </a:rPr>
              <a:t>Src</a:t>
            </a:r>
            <a:r>
              <a:rPr lang="en-US" dirty="0">
                <a:solidFill>
                  <a:srgbClr val="202122"/>
                </a:solidFill>
                <a:latin typeface="Arial" panose="020B0604020202020204" pitchFamily="34" charset="0"/>
              </a:rPr>
              <a:t>: https://edtechmagazine.com/higher/article/2019/08/what-can-real-time-data-analytics-do-higher-education-perfcon</a:t>
            </a:r>
          </a:p>
        </p:txBody>
      </p:sp>
    </p:spTree>
    <p:extLst>
      <p:ext uri="{BB962C8B-B14F-4D97-AF65-F5344CB8AC3E}">
        <p14:creationId xmlns:p14="http://schemas.microsoft.com/office/powerpoint/2010/main" val="313776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p:txBody>
          <a:bodyPr/>
          <a:lstStyle/>
          <a:p>
            <a:r>
              <a:rPr lang="en-US" dirty="0"/>
              <a:t>Activity (5 minutes) : IS this good?</a:t>
            </a:r>
          </a:p>
        </p:txBody>
      </p:sp>
      <p:sp>
        <p:nvSpPr>
          <p:cNvPr id="3" name="Content Placeholder 2">
            <a:extLst>
              <a:ext uri="{FF2B5EF4-FFF2-40B4-BE49-F238E27FC236}">
                <a16:creationId xmlns:a16="http://schemas.microsoft.com/office/drawing/2014/main" id="{5982994B-48BA-4BAE-9E03-5D9B3A836D04}"/>
              </a:ext>
            </a:extLst>
          </p:cNvPr>
          <p:cNvSpPr>
            <a:spLocks noGrp="1"/>
          </p:cNvSpPr>
          <p:nvPr>
            <p:ph idx="1"/>
          </p:nvPr>
        </p:nvSpPr>
        <p:spPr/>
        <p:txBody>
          <a:bodyPr/>
          <a:lstStyle/>
          <a:p>
            <a:r>
              <a:rPr lang="en-US" dirty="0">
                <a:solidFill>
                  <a:srgbClr val="202122"/>
                </a:solidFill>
                <a:latin typeface="Arial" panose="020B0604020202020204" pitchFamily="34" charset="0"/>
              </a:rPr>
              <a:t>At Georgia State University, they used analytical tools to give academic counselors information sooner, again to highlight struggling students</a:t>
            </a:r>
          </a:p>
          <a:p>
            <a:r>
              <a:rPr lang="en-US" dirty="0">
                <a:solidFill>
                  <a:srgbClr val="202122"/>
                </a:solidFill>
                <a:latin typeface="Arial" panose="020B0604020202020204" pitchFamily="34" charset="0"/>
              </a:rPr>
              <a:t>According to the school, graduation rates among African Americans and Hispanic students increased from 18% to 55% after doing this.</a:t>
            </a:r>
          </a:p>
          <a:p>
            <a:r>
              <a:rPr lang="en-US" dirty="0">
                <a:solidFill>
                  <a:srgbClr val="202122"/>
                </a:solidFill>
                <a:latin typeface="Arial" panose="020B0604020202020204" pitchFamily="34" charset="0"/>
              </a:rPr>
              <a:t>However, it may be too "big </a:t>
            </a:r>
            <a:r>
              <a:rPr lang="en-US" dirty="0" err="1">
                <a:solidFill>
                  <a:srgbClr val="202122"/>
                </a:solidFill>
                <a:latin typeface="Arial" panose="020B0604020202020204" pitchFamily="34" charset="0"/>
              </a:rPr>
              <a:t>brothery</a:t>
            </a:r>
            <a:r>
              <a:rPr lang="en-US" dirty="0">
                <a:solidFill>
                  <a:srgbClr val="202122"/>
                </a:solidFill>
                <a:latin typeface="Arial" panose="020B0604020202020204" pitchFamily="34" charset="0"/>
              </a:rPr>
              <a:t>" An alarming quote: </a:t>
            </a:r>
            <a:r>
              <a:rPr lang="en-US" b="0" i="0" dirty="0">
                <a:solidFill>
                  <a:srgbClr val="000000"/>
                </a:solidFill>
                <a:effectLst/>
                <a:latin typeface="Prelo-Light"/>
              </a:rPr>
              <a:t>“As soon as a student makes a wrong turn, the system’s already recalibrating to get him or her back on the right path,”</a:t>
            </a:r>
            <a:endParaRPr lang="en-US" dirty="0">
              <a:solidFill>
                <a:srgbClr val="202122"/>
              </a:solidFill>
              <a:latin typeface="Arial" panose="020B0604020202020204" pitchFamily="34" charset="0"/>
            </a:endParaRPr>
          </a:p>
          <a:p>
            <a:r>
              <a:rPr lang="en-US" dirty="0" err="1">
                <a:solidFill>
                  <a:srgbClr val="202122"/>
                </a:solidFill>
                <a:latin typeface="Arial" panose="020B0604020202020204" pitchFamily="34" charset="0"/>
              </a:rPr>
              <a:t>Src</a:t>
            </a:r>
            <a:r>
              <a:rPr lang="en-US" dirty="0">
                <a:solidFill>
                  <a:srgbClr val="202122"/>
                </a:solidFill>
                <a:latin typeface="Arial" panose="020B0604020202020204" pitchFamily="34" charset="0"/>
              </a:rPr>
              <a:t>: https://edtechmagazine.com/higher/article/2019/05/universities-use-data-analytics-tools-support-academic-advising</a:t>
            </a:r>
          </a:p>
        </p:txBody>
      </p:sp>
    </p:spTree>
    <p:extLst>
      <p:ext uri="{BB962C8B-B14F-4D97-AF65-F5344CB8AC3E}">
        <p14:creationId xmlns:p14="http://schemas.microsoft.com/office/powerpoint/2010/main" val="291694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1932F3-9A30-4B64-8133-3B9138475EA1}"/>
              </a:ext>
            </a:extLst>
          </p:cNvPr>
          <p:cNvSpPr>
            <a:spLocks noGrp="1"/>
          </p:cNvSpPr>
          <p:nvPr>
            <p:ph type="title"/>
          </p:nvPr>
        </p:nvSpPr>
        <p:spPr>
          <a:xfrm>
            <a:off x="609906" y="702155"/>
            <a:ext cx="3568661" cy="1269713"/>
          </a:xfrm>
        </p:spPr>
        <p:txBody>
          <a:bodyPr vert="horz" lIns="91440" tIns="45720" rIns="91440" bIns="45720" rtlCol="0" anchor="b">
            <a:normAutofit/>
          </a:bodyPr>
          <a:lstStyle/>
          <a:p>
            <a:r>
              <a:rPr lang="en-US"/>
              <a:t>Correlation is not Causation!</a:t>
            </a:r>
            <a:endParaRPr lang="en-US" dirty="0"/>
          </a:p>
        </p:txBody>
      </p:sp>
      <p:sp>
        <p:nvSpPr>
          <p:cNvPr id="73" name="Rectangle 72">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1387D382-DD9E-4F83-B726-330DF4ECC1C9}"/>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a:solidFill>
                  <a:schemeClr val="tx1">
                    <a:lumMod val="75000"/>
                    <a:lumOff val="25000"/>
                  </a:schemeClr>
                </a:solidFill>
              </a:rPr>
              <a:t>https://www.kdnuggets.com/2019/09/risk-ai-big-data.html</a:t>
            </a:r>
          </a:p>
        </p:txBody>
      </p:sp>
      <p:pic>
        <p:nvPicPr>
          <p:cNvPr id="2050" name="Picture 2">
            <a:extLst>
              <a:ext uri="{FF2B5EF4-FFF2-40B4-BE49-F238E27FC236}">
                <a16:creationId xmlns:a16="http://schemas.microsoft.com/office/drawing/2014/main" id="{54F74CC2-707E-4FA8-BEB5-B9E7B571ED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58209"/>
            <a:ext cx="6735272" cy="436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83499"/>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2121</TotalTime>
  <Words>1450</Words>
  <Application>Microsoft Office PowerPoint</Application>
  <PresentationFormat>Widescreen</PresentationFormat>
  <Paragraphs>97</Paragraphs>
  <Slides>25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breve-text-book</vt:lpstr>
      <vt:lpstr>Calibri</vt:lpstr>
      <vt:lpstr>Franklin Gothic Book</vt:lpstr>
      <vt:lpstr>Franklin Gothic Demi</vt:lpstr>
      <vt:lpstr>Prelo-Light</vt:lpstr>
      <vt:lpstr>Wingdings 2</vt:lpstr>
      <vt:lpstr>DividendVTI</vt:lpstr>
      <vt:lpstr>Big Data</vt:lpstr>
      <vt:lpstr>Big Data : What is it</vt:lpstr>
      <vt:lpstr>Big Data Vs AI</vt:lpstr>
      <vt:lpstr>Interesting patterns</vt:lpstr>
      <vt:lpstr>Example</vt:lpstr>
      <vt:lpstr>Example : Student Success</vt:lpstr>
      <vt:lpstr>Activity (5 minutes) : IS this good?</vt:lpstr>
      <vt:lpstr>Activity (5 minutes) : IS this good?</vt:lpstr>
      <vt:lpstr>Correlation is not Causation!</vt:lpstr>
      <vt:lpstr>Correlation is not Causation!</vt:lpstr>
      <vt:lpstr>Correlation concerns</vt:lpstr>
      <vt:lpstr>Consider</vt:lpstr>
      <vt:lpstr>Limited Understanding</vt:lpstr>
      <vt:lpstr>P-Hacking</vt:lpstr>
      <vt:lpstr>Uncommon events Happen!</vt:lpstr>
      <vt:lpstr>Some commonly occurring uncommon events</vt:lpstr>
      <vt:lpstr>Issue</vt:lpstr>
      <vt:lpstr>P-Hacking</vt:lpstr>
      <vt:lpstr>Reproducibility</vt:lpstr>
      <vt:lpstr>Activity</vt:lpstr>
      <vt:lpstr>Useless at Predicting the Future</vt:lpstr>
      <vt:lpstr>Analytic Rules</vt:lpstr>
      <vt:lpstr>Should we ignore analytics completely? Of course not!</vt:lpstr>
      <vt:lpstr>General Problems with Analytics (both Big and Small Data)</vt:lpstr>
      <vt:lpstr>Food For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dc:title>
  <dc:creator>Dan Pomerantz</dc:creator>
  <cp:lastModifiedBy>Dan Pomerantz</cp:lastModifiedBy>
  <cp:revision>22</cp:revision>
  <dcterms:created xsi:type="dcterms:W3CDTF">2020-09-08T15:23:11Z</dcterms:created>
  <dcterms:modified xsi:type="dcterms:W3CDTF">2020-10-09T12:24:10Z</dcterms:modified>
</cp:coreProperties>
</file>