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12" r:id="rId4"/>
  </p:sldMasterIdLst>
  <p:sldIdLst>
    <p:sldId id="257" r:id="rId5"/>
    <p:sldId id="259" r:id="rId6"/>
    <p:sldId id="260" r:id="rId7"/>
    <p:sldId id="262" r:id="rId8"/>
    <p:sldId id="261" r:id="rId9"/>
    <p:sldId id="267" r:id="rId10"/>
    <p:sldId id="269" r:id="rId11"/>
    <p:sldId id="270" r:id="rId12"/>
    <p:sldId id="266" r:id="rId13"/>
    <p:sldId id="263" r:id="rId14"/>
    <p:sldId id="264" r:id="rId15"/>
    <p:sldId id="271" r:id="rId16"/>
    <p:sldId id="265" r:id="rId17"/>
    <p:sldId id="272" r:id="rId18"/>
    <p:sldId id="273" r:id="rId19"/>
    <p:sldId id="276" r:id="rId20"/>
    <p:sldId id="274" r:id="rId21"/>
    <p:sldId id="275" r:id="rId22"/>
    <p:sldId id="268" r:id="rId2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27" autoAdjust="0"/>
    <p:restoredTop sz="94619" autoAdjust="0"/>
  </p:normalViewPr>
  <p:slideViewPr>
    <p:cSldViewPr snapToGrid="0">
      <p:cViewPr varScale="1">
        <p:scale>
          <a:sx n="47" d="100"/>
          <a:sy n="47" d="100"/>
        </p:scale>
        <p:origin x="72" y="45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heme" Target="theme/theme1.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446534" y="3085764"/>
            <a:ext cx="11298932" cy="3338149"/>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581191" y="1020431"/>
            <a:ext cx="10993549" cy="1475013"/>
          </a:xfrm>
          <a:effectLst/>
        </p:spPr>
        <p:txBody>
          <a:bodyPr anchor="b">
            <a:normAutofit/>
          </a:bodyPr>
          <a:lstStyle>
            <a:lvl1pPr>
              <a:defRPr sz="3600">
                <a:solidFill>
                  <a:schemeClr val="tx1">
                    <a:lumMod val="75000"/>
                    <a:lumOff val="2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581194" y="2495445"/>
            <a:ext cx="10993546" cy="590321"/>
          </a:xfrm>
        </p:spPr>
        <p:txBody>
          <a:bodyPr anchor="t">
            <a:normAutofit/>
          </a:bodyPr>
          <a:lstStyle>
            <a:lvl1pPr marL="0" indent="0" algn="l">
              <a:buNone/>
              <a:defRPr sz="1600" cap="all">
                <a:solidFill>
                  <a:schemeClr val="accent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8" name="Date Placeholder 7">
            <a:extLst>
              <a:ext uri="{FF2B5EF4-FFF2-40B4-BE49-F238E27FC236}">
                <a16:creationId xmlns:a16="http://schemas.microsoft.com/office/drawing/2014/main" id="{7FA0ACE7-29A8-47D3-A7D9-257B711D8023}"/>
              </a:ext>
            </a:extLst>
          </p:cNvPr>
          <p:cNvSpPr>
            <a:spLocks noGrp="1"/>
          </p:cNvSpPr>
          <p:nvPr>
            <p:ph type="dt" sz="half" idx="10"/>
          </p:nvPr>
        </p:nvSpPr>
        <p:spPr/>
        <p:txBody>
          <a:bodyPr/>
          <a:lstStyle/>
          <a:p>
            <a:fld id="{ED291B17-9318-49DB-B28B-6E5994AE9581}" type="datetime1">
              <a:rPr lang="en-US" smtClean="0"/>
              <a:t>9/11/2020</a:t>
            </a:fld>
            <a:endParaRPr lang="en-US" dirty="0"/>
          </a:p>
        </p:txBody>
      </p:sp>
      <p:sp>
        <p:nvSpPr>
          <p:cNvPr id="9" name="Footer Placeholder 8">
            <a:extLst>
              <a:ext uri="{FF2B5EF4-FFF2-40B4-BE49-F238E27FC236}">
                <a16:creationId xmlns:a16="http://schemas.microsoft.com/office/drawing/2014/main" id="{DEC604B9-52E9-4810-8359-47206518D038}"/>
              </a:ext>
            </a:extLst>
          </p:cNvPr>
          <p:cNvSpPr>
            <a:spLocks noGrp="1"/>
          </p:cNvSpPr>
          <p:nvPr>
            <p:ph type="ftr" sz="quarter" idx="11"/>
          </p:nvPr>
        </p:nvSpPr>
        <p:spPr/>
        <p:txBody>
          <a:bodyPr/>
          <a:lstStyle/>
          <a:p>
            <a:endParaRPr lang="en-US" dirty="0"/>
          </a:p>
        </p:txBody>
      </p:sp>
      <p:sp>
        <p:nvSpPr>
          <p:cNvPr id="10" name="Slide Number Placeholder 9">
            <a:extLst>
              <a:ext uri="{FF2B5EF4-FFF2-40B4-BE49-F238E27FC236}">
                <a16:creationId xmlns:a16="http://schemas.microsoft.com/office/drawing/2014/main" id="{5898A89F-CA25-400F-B05A-AECBF2517E4F}"/>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4900175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9" name="Title 1"/>
          <p:cNvSpPr>
            <a:spLocks noGrp="1"/>
          </p:cNvSpPr>
          <p:nvPr>
            <p:ph type="title"/>
          </p:nvPr>
        </p:nvSpPr>
        <p:spPr>
          <a:xfrm>
            <a:off x="581192" y="702156"/>
            <a:ext cx="11029616" cy="1013800"/>
          </a:xfrm>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lvl1pPr algn="l">
              <a:defRPr/>
            </a:lvl1pPr>
            <a:lvl2pPr algn="l">
              <a:defRPr/>
            </a:lvl2pPr>
            <a:lvl3pPr algn="l">
              <a:defRPr/>
            </a:lvl3pPr>
            <a:lvl4pPr algn="l">
              <a:defRPr/>
            </a:lvl4pPr>
            <a:lvl5pPr algn="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CED4963-E985-44C4-B8C4-FDD613B7C2F8}" type="datetime1">
              <a:rPr lang="en-US" smtClean="0"/>
              <a:t>9/11/2020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2835911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a:spLocks noChangeAspect="1"/>
          </p:cNvSpPr>
          <p:nvPr/>
        </p:nvSpPr>
        <p:spPr>
          <a:xfrm>
            <a:off x="8058151" y="599725"/>
            <a:ext cx="3687316" cy="5816950"/>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204200" y="863600"/>
            <a:ext cx="3124200" cy="4807326"/>
          </a:xfrm>
        </p:spPr>
        <p:txBody>
          <a:bodyPr vert="eaVert" anchor="ctr"/>
          <a:lstStyle>
            <a:lvl1pPr>
              <a:defRPr>
                <a:solidFill>
                  <a:srgbClr val="FFFFFF"/>
                </a:solidFil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774923" y="863600"/>
            <a:ext cx="7161625" cy="4807326"/>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Rectangle 7">
            <a:extLst>
              <a:ext uri="{FF2B5EF4-FFF2-40B4-BE49-F238E27FC236}">
                <a16:creationId xmlns:a16="http://schemas.microsoft.com/office/drawing/2014/main" id="{F6423B97-A5D4-47B9-8861-73B3707A04CF}"/>
              </a:ext>
            </a:extLst>
          </p:cNvPr>
          <p:cNvSpPr/>
          <p:nvPr/>
        </p:nvSpPr>
        <p:spPr>
          <a:xfrm>
            <a:off x="446534" y="457200"/>
            <a:ext cx="3703320" cy="94997"/>
          </a:xfrm>
          <a:prstGeom prst="rect">
            <a:avLst/>
          </a:prstGeom>
          <a:solidFill>
            <a:srgbClr val="969FA7"/>
          </a:solidFill>
          <a:ln>
            <a:noFill/>
          </a:ln>
          <a:effectLst/>
        </p:spPr>
        <p:style>
          <a:lnRef idx="1">
            <a:schemeClr val="accent1"/>
          </a:lnRef>
          <a:fillRef idx="3">
            <a:schemeClr val="accent1"/>
          </a:fillRef>
          <a:effectRef idx="2">
            <a:schemeClr val="accent1"/>
          </a:effectRef>
          <a:fontRef idx="minor">
            <a:schemeClr val="lt1"/>
          </a:fontRef>
        </p:style>
      </p:sp>
      <p:sp>
        <p:nvSpPr>
          <p:cNvPr id="9" name="Rectangle 8">
            <a:extLst>
              <a:ext uri="{FF2B5EF4-FFF2-40B4-BE49-F238E27FC236}">
                <a16:creationId xmlns:a16="http://schemas.microsoft.com/office/drawing/2014/main" id="{1AEC0421-37B4-4481-A10D-69FDF5EC7909}"/>
              </a:ext>
            </a:extLst>
          </p:cNvPr>
          <p:cNvSpPr/>
          <p:nvPr/>
        </p:nvSpPr>
        <p:spPr>
          <a:xfrm>
            <a:off x="8042147" y="453643"/>
            <a:ext cx="3703320" cy="98554"/>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a:extLst>
              <a:ext uri="{FF2B5EF4-FFF2-40B4-BE49-F238E27FC236}">
                <a16:creationId xmlns:a16="http://schemas.microsoft.com/office/drawing/2014/main" id="{5F7265B5-9F97-4F1E-99E9-74F7B7E62337}"/>
              </a:ext>
            </a:extLst>
          </p:cNvPr>
          <p:cNvSpPr/>
          <p:nvPr/>
        </p:nvSpPr>
        <p:spPr>
          <a:xfrm>
            <a:off x="4241830" y="457200"/>
            <a:ext cx="3703320" cy="9144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1" name="Date Placeholder 10">
            <a:extLst>
              <a:ext uri="{FF2B5EF4-FFF2-40B4-BE49-F238E27FC236}">
                <a16:creationId xmlns:a16="http://schemas.microsoft.com/office/drawing/2014/main" id="{5C74A470-3BD3-4F33-80E5-67E6E87FCBE7}"/>
              </a:ext>
            </a:extLst>
          </p:cNvPr>
          <p:cNvSpPr>
            <a:spLocks noGrp="1"/>
          </p:cNvSpPr>
          <p:nvPr>
            <p:ph type="dt" sz="half" idx="10"/>
          </p:nvPr>
        </p:nvSpPr>
        <p:spPr/>
        <p:txBody>
          <a:bodyPr/>
          <a:lstStyle/>
          <a:p>
            <a:fld id="{ED291B17-9318-49DB-B28B-6E5994AE9581}" type="datetime1">
              <a:rPr lang="en-US" smtClean="0"/>
              <a:t>9/11/2020</a:t>
            </a:fld>
            <a:endParaRPr lang="en-US" dirty="0"/>
          </a:p>
        </p:txBody>
      </p:sp>
      <p:sp>
        <p:nvSpPr>
          <p:cNvPr id="12" name="Footer Placeholder 11">
            <a:extLst>
              <a:ext uri="{FF2B5EF4-FFF2-40B4-BE49-F238E27FC236}">
                <a16:creationId xmlns:a16="http://schemas.microsoft.com/office/drawing/2014/main" id="{9A3A30BA-DB50-4D7D-BCDE-17D20FB354DF}"/>
              </a:ext>
            </a:extLst>
          </p:cNvPr>
          <p:cNvSpPr>
            <a:spLocks noGrp="1"/>
          </p:cNvSpPr>
          <p:nvPr>
            <p:ph type="ftr" sz="quarter" idx="11"/>
          </p:nvPr>
        </p:nvSpPr>
        <p:spPr/>
        <p:txBody>
          <a:bodyPr/>
          <a:lstStyle/>
          <a:p>
            <a:endParaRPr lang="en-US" dirty="0"/>
          </a:p>
        </p:txBody>
      </p:sp>
      <p:sp>
        <p:nvSpPr>
          <p:cNvPr id="13" name="Slide Number Placeholder 12">
            <a:extLst>
              <a:ext uri="{FF2B5EF4-FFF2-40B4-BE49-F238E27FC236}">
                <a16:creationId xmlns:a16="http://schemas.microsoft.com/office/drawing/2014/main" id="{76FF9E58-C0B2-436B-A21C-DB45A00D6515}"/>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33888496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81192" y="702156"/>
            <a:ext cx="11029616" cy="1188720"/>
          </a:xfrm>
        </p:spPr>
        <p:txBody>
          <a:bodyPr/>
          <a:lstStyle/>
          <a:p>
            <a:r>
              <a:rPr lang="en-US"/>
              <a:t>Click to edit Master title style</a:t>
            </a:r>
            <a:endParaRPr lang="en-US" dirty="0"/>
          </a:p>
        </p:txBody>
      </p:sp>
      <p:sp>
        <p:nvSpPr>
          <p:cNvPr id="3" name="Content Placeholder 2"/>
          <p:cNvSpPr>
            <a:spLocks noGrp="1"/>
          </p:cNvSpPr>
          <p:nvPr>
            <p:ph idx="1"/>
          </p:nvPr>
        </p:nvSpPr>
        <p:spPr>
          <a:xfrm>
            <a:off x="581192" y="2340864"/>
            <a:ext cx="11029615" cy="363448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Date Placeholder 7">
            <a:extLst>
              <a:ext uri="{FF2B5EF4-FFF2-40B4-BE49-F238E27FC236}">
                <a16:creationId xmlns:a16="http://schemas.microsoft.com/office/drawing/2014/main" id="{770E6237-3456-439F-802D-3BA93FC7E3E5}"/>
              </a:ext>
            </a:extLst>
          </p:cNvPr>
          <p:cNvSpPr>
            <a:spLocks noGrp="1"/>
          </p:cNvSpPr>
          <p:nvPr>
            <p:ph type="dt" sz="half" idx="10"/>
          </p:nvPr>
        </p:nvSpPr>
        <p:spPr/>
        <p:txBody>
          <a:bodyPr/>
          <a:lstStyle/>
          <a:p>
            <a:fld id="{78DD82B9-B8EE-4375-B6FF-88FA6ABB15D9}" type="datetime1">
              <a:rPr lang="en-US" smtClean="0"/>
              <a:t>9/11/2020</a:t>
            </a:fld>
            <a:endParaRPr lang="en-US" dirty="0"/>
          </a:p>
        </p:txBody>
      </p:sp>
      <p:sp>
        <p:nvSpPr>
          <p:cNvPr id="9" name="Footer Placeholder 8">
            <a:extLst>
              <a:ext uri="{FF2B5EF4-FFF2-40B4-BE49-F238E27FC236}">
                <a16:creationId xmlns:a16="http://schemas.microsoft.com/office/drawing/2014/main" id="{1356D3B5-6063-4A89-B88F-9D3043916FF8}"/>
              </a:ext>
            </a:extLst>
          </p:cNvPr>
          <p:cNvSpPr>
            <a:spLocks noGrp="1"/>
          </p:cNvSpPr>
          <p:nvPr>
            <p:ph type="ftr" sz="quarter" idx="11"/>
          </p:nvPr>
        </p:nvSpPr>
        <p:spPr/>
        <p:txBody>
          <a:bodyPr/>
          <a:lstStyle/>
          <a:p>
            <a:endParaRPr lang="en-US" dirty="0"/>
          </a:p>
        </p:txBody>
      </p:sp>
      <p:sp>
        <p:nvSpPr>
          <p:cNvPr id="10" name="Slide Number Placeholder 9">
            <a:extLst>
              <a:ext uri="{FF2B5EF4-FFF2-40B4-BE49-F238E27FC236}">
                <a16:creationId xmlns:a16="http://schemas.microsoft.com/office/drawing/2014/main" id="{02B78BF7-69D3-4CE0-A631-50EFD41EEEB8}"/>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8524434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8" name="Rectangle 7"/>
          <p:cNvSpPr>
            <a:spLocks noChangeAspect="1"/>
          </p:cNvSpPr>
          <p:nvPr/>
        </p:nvSpPr>
        <p:spPr>
          <a:xfrm>
            <a:off x="447817" y="5141974"/>
            <a:ext cx="11290860" cy="1258827"/>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2393950"/>
            <a:ext cx="11029615" cy="2147467"/>
          </a:xfrm>
        </p:spPr>
        <p:txBody>
          <a:bodyPr anchor="b">
            <a:normAutofit/>
          </a:bodyPr>
          <a:lstStyle>
            <a:lvl1pPr algn="l">
              <a:defRPr sz="3600" b="0" cap="all">
                <a:solidFill>
                  <a:schemeClr val="tx1">
                    <a:lumMod val="75000"/>
                    <a:lumOff val="2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581192" y="4541417"/>
            <a:ext cx="11029615" cy="600556"/>
          </a:xfrm>
        </p:spPr>
        <p:txBody>
          <a:bodyPr anchor="t">
            <a:normAutofit/>
          </a:bodyPr>
          <a:lstStyle>
            <a:lvl1pPr marL="0" indent="0" algn="l">
              <a:buNone/>
              <a:defRPr sz="1800" cap="all">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7" name="Date Placeholder 6">
            <a:extLst>
              <a:ext uri="{FF2B5EF4-FFF2-40B4-BE49-F238E27FC236}">
                <a16:creationId xmlns:a16="http://schemas.microsoft.com/office/drawing/2014/main" id="{61582016-5696-4A93-887F-BBB3B9002FE5}"/>
              </a:ext>
            </a:extLst>
          </p:cNvPr>
          <p:cNvSpPr>
            <a:spLocks noGrp="1"/>
          </p:cNvSpPr>
          <p:nvPr>
            <p:ph type="dt" sz="half" idx="10"/>
          </p:nvPr>
        </p:nvSpPr>
        <p:spPr/>
        <p:txBody>
          <a:bodyPr/>
          <a:lstStyle/>
          <a:p>
            <a:fld id="{B2497495-0637-405E-AE64-5CC7506D51F5}" type="datetime1">
              <a:rPr lang="en-US" smtClean="0"/>
              <a:t>9/11/2020</a:t>
            </a:fld>
            <a:endParaRPr lang="en-US" dirty="0"/>
          </a:p>
        </p:txBody>
      </p:sp>
      <p:sp>
        <p:nvSpPr>
          <p:cNvPr id="9" name="Footer Placeholder 8">
            <a:extLst>
              <a:ext uri="{FF2B5EF4-FFF2-40B4-BE49-F238E27FC236}">
                <a16:creationId xmlns:a16="http://schemas.microsoft.com/office/drawing/2014/main" id="{857CFCD5-1192-4E18-8A8F-29E153B44DA4}"/>
              </a:ext>
            </a:extLst>
          </p:cNvPr>
          <p:cNvSpPr>
            <a:spLocks noGrp="1"/>
          </p:cNvSpPr>
          <p:nvPr>
            <p:ph type="ftr" sz="quarter" idx="11"/>
          </p:nvPr>
        </p:nvSpPr>
        <p:spPr/>
        <p:txBody>
          <a:bodyPr/>
          <a:lstStyle/>
          <a:p>
            <a:endParaRPr lang="en-US" dirty="0"/>
          </a:p>
        </p:txBody>
      </p:sp>
      <p:sp>
        <p:nvSpPr>
          <p:cNvPr id="10" name="Slide Number Placeholder 9">
            <a:extLst>
              <a:ext uri="{FF2B5EF4-FFF2-40B4-BE49-F238E27FC236}">
                <a16:creationId xmlns:a16="http://schemas.microsoft.com/office/drawing/2014/main" id="{E39A109E-5018-4794-92B3-FD5E5BCD95E8}"/>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3666809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581193" y="729658"/>
            <a:ext cx="11029616" cy="988332"/>
          </a:xfrm>
        </p:spPr>
        <p:txBody>
          <a:bodyPr/>
          <a:lstStyle/>
          <a:p>
            <a:r>
              <a:rPr lang="en-US"/>
              <a:t>Click to edit Master title style</a:t>
            </a:r>
            <a:endParaRPr lang="en-US" dirty="0"/>
          </a:p>
        </p:txBody>
      </p:sp>
      <p:sp>
        <p:nvSpPr>
          <p:cNvPr id="3" name="Content Placeholder 2"/>
          <p:cNvSpPr>
            <a:spLocks noGrp="1"/>
          </p:cNvSpPr>
          <p:nvPr>
            <p:ph sz="half" idx="1"/>
          </p:nvPr>
        </p:nvSpPr>
        <p:spPr>
          <a:xfrm>
            <a:off x="581193" y="2228003"/>
            <a:ext cx="5194767" cy="363304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16039" y="2228003"/>
            <a:ext cx="5194769" cy="363304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7BFFD690-9426-415D-8B65-26881E07B2D4}" type="datetime1">
              <a:rPr lang="en-US" smtClean="0"/>
              <a:t>9/11/2020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24833232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12" name="Title 1"/>
          <p:cNvSpPr>
            <a:spLocks noGrp="1"/>
          </p:cNvSpPr>
          <p:nvPr>
            <p:ph type="title"/>
          </p:nvPr>
        </p:nvSpPr>
        <p:spPr>
          <a:xfrm>
            <a:off x="581193" y="729658"/>
            <a:ext cx="11029616" cy="988332"/>
          </a:xfrm>
        </p:spPr>
        <p:txBody>
          <a:bodyPr/>
          <a:lstStyle/>
          <a:p>
            <a:r>
              <a:rPr lang="en-US"/>
              <a:t>Click to edit Master title style</a:t>
            </a:r>
            <a:endParaRPr lang="en-US" dirty="0"/>
          </a:p>
        </p:txBody>
      </p:sp>
      <p:sp>
        <p:nvSpPr>
          <p:cNvPr id="3" name="Text Placeholder 2"/>
          <p:cNvSpPr>
            <a:spLocks noGrp="1"/>
          </p:cNvSpPr>
          <p:nvPr>
            <p:ph type="body" idx="1"/>
          </p:nvPr>
        </p:nvSpPr>
        <p:spPr>
          <a:xfrm>
            <a:off x="581191" y="2250891"/>
            <a:ext cx="5194769" cy="557784"/>
          </a:xfrm>
        </p:spPr>
        <p:txBody>
          <a:bodyPr anchor="ctr">
            <a:noAutofit/>
          </a:bodyPr>
          <a:lstStyle>
            <a:lvl1pPr marL="0" indent="0">
              <a:buNone/>
              <a:defRPr sz="2000" b="0">
                <a:solidFill>
                  <a:schemeClr val="tx1">
                    <a:lumMod val="75000"/>
                    <a:lumOff val="2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581194" y="2926052"/>
            <a:ext cx="5194766" cy="2934999"/>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16039" y="2250892"/>
            <a:ext cx="5194770" cy="553373"/>
          </a:xfrm>
        </p:spPr>
        <p:txBody>
          <a:bodyPr anchor="ctr">
            <a:noAutofit/>
          </a:bodyPr>
          <a:lstStyle>
            <a:lvl1pPr marL="0" marR="0" indent="0" algn="l" defTabSz="457200" rtl="0" eaLnBrk="1" fontAlgn="auto" latinLnBrk="0" hangingPunct="1">
              <a:lnSpc>
                <a:spcPct val="100000"/>
              </a:lnSpc>
              <a:spcBef>
                <a:spcPct val="20000"/>
              </a:spcBef>
              <a:spcAft>
                <a:spcPts val="600"/>
              </a:spcAft>
              <a:buClr>
                <a:schemeClr val="accent1"/>
              </a:buClr>
              <a:buSzPct val="92000"/>
              <a:buFont typeface="Wingdings 2" panose="05020102010507070707" pitchFamily="18" charset="2"/>
              <a:buNone/>
              <a:tabLst/>
              <a:defRPr sz="2000" b="0">
                <a:solidFill>
                  <a:schemeClr val="tx1">
                    <a:lumMod val="75000"/>
                    <a:lumOff val="2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marR="0" lvl="0" indent="0" algn="l" defTabSz="457200" rtl="0" eaLnBrk="1" fontAlgn="auto" latinLnBrk="0" hangingPunct="1">
              <a:lnSpc>
                <a:spcPct val="100000"/>
              </a:lnSpc>
              <a:spcBef>
                <a:spcPct val="20000"/>
              </a:spcBef>
              <a:spcAft>
                <a:spcPts val="600"/>
              </a:spcAft>
              <a:buClr>
                <a:schemeClr val="accent1"/>
              </a:buClr>
              <a:buSzPct val="92000"/>
              <a:buFont typeface="Wingdings 2" panose="05020102010507070707" pitchFamily="18" charset="2"/>
              <a:buNone/>
              <a:tabLst/>
              <a:defRPr/>
            </a:pPr>
            <a:r>
              <a:rPr lang="en-US"/>
              <a:t>Click to edit Master text styles</a:t>
            </a:r>
          </a:p>
        </p:txBody>
      </p:sp>
      <p:sp>
        <p:nvSpPr>
          <p:cNvPr id="6" name="Content Placeholder 5"/>
          <p:cNvSpPr>
            <a:spLocks noGrp="1"/>
          </p:cNvSpPr>
          <p:nvPr>
            <p:ph sz="quarter" idx="4"/>
          </p:nvPr>
        </p:nvSpPr>
        <p:spPr>
          <a:xfrm>
            <a:off x="6416037" y="2926052"/>
            <a:ext cx="5194771" cy="2934999"/>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4C4989A-474C-40DE-95B9-011C28B71673}" type="datetime1">
              <a:rPr lang="en-US" smtClean="0"/>
              <a:t>9/11/2020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7480465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8" name="Title 1"/>
          <p:cNvSpPr>
            <a:spLocks noGrp="1"/>
          </p:cNvSpPr>
          <p:nvPr>
            <p:ph type="title"/>
          </p:nvPr>
        </p:nvSpPr>
        <p:spPr>
          <a:xfrm>
            <a:off x="575894" y="729658"/>
            <a:ext cx="11029616" cy="988332"/>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5DB4ED54-5B5E-4A04-93D3-5772E3CE3818}" type="datetime1">
              <a:rPr lang="en-US" smtClean="0"/>
              <a:t>9/11/2020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129363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EDE50D6-574B-40AF-946F-D52A04ADE379}" type="datetime1">
              <a:rPr lang="en-US" smtClean="0"/>
              <a:t>9/11/2020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1294949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9" name="Rectangle 8"/>
          <p:cNvSpPr>
            <a:spLocks noChangeAspect="1"/>
          </p:cNvSpPr>
          <p:nvPr/>
        </p:nvSpPr>
        <p:spPr>
          <a:xfrm>
            <a:off x="447817" y="601200"/>
            <a:ext cx="3682723" cy="5815475"/>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767857" y="933450"/>
            <a:ext cx="3031852" cy="1722419"/>
          </a:xfrm>
        </p:spPr>
        <p:txBody>
          <a:bodyPr anchor="b">
            <a:normAutofit/>
          </a:bodyPr>
          <a:lstStyle>
            <a:lvl1pPr algn="l">
              <a:defRPr sz="24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900928" y="1179829"/>
            <a:ext cx="6650991" cy="4658216"/>
          </a:xfrm>
        </p:spPr>
        <p:txBody>
          <a:bodyPr anchor="ctr">
            <a:normAutofit/>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vl6pPr>
              <a:defRPr sz="1400">
                <a:solidFill>
                  <a:schemeClr val="tx2"/>
                </a:solidFill>
              </a:defRPr>
            </a:lvl6pPr>
            <a:lvl7pPr>
              <a:defRPr sz="1400">
                <a:solidFill>
                  <a:schemeClr val="tx2"/>
                </a:solidFill>
              </a:defRPr>
            </a:lvl7pPr>
            <a:lvl8pPr>
              <a:defRPr sz="1400">
                <a:solidFill>
                  <a:schemeClr val="tx2"/>
                </a:solidFill>
              </a:defRPr>
            </a:lvl8pPr>
            <a:lvl9pPr>
              <a:defRPr sz="1400">
                <a:solidFill>
                  <a:schemeClr val="tx2"/>
                </a:solidFill>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67857" y="2836654"/>
            <a:ext cx="3031852" cy="3001392"/>
          </a:xfrm>
        </p:spPr>
        <p:txBody>
          <a:bodyPr anchor="t">
            <a:normAutofit/>
          </a:bodyPr>
          <a:lstStyle>
            <a:lvl1pPr marL="0" indent="0" algn="l">
              <a:buNone/>
              <a:defRPr sz="1600">
                <a:solidFill>
                  <a:srgbClr val="FFFFFF"/>
                </a:solidFill>
              </a:defRPr>
            </a:lvl1pPr>
            <a:lvl2pPr marL="457200" indent="0">
              <a:buNone/>
              <a:defRPr sz="11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a:extLst>
              <a:ext uri="{FF2B5EF4-FFF2-40B4-BE49-F238E27FC236}">
                <a16:creationId xmlns:a16="http://schemas.microsoft.com/office/drawing/2014/main" id="{0B919CC2-2A65-446F-B538-9E6249035445}"/>
              </a:ext>
            </a:extLst>
          </p:cNvPr>
          <p:cNvSpPr>
            <a:spLocks noGrp="1"/>
          </p:cNvSpPr>
          <p:nvPr>
            <p:ph type="dt" sz="half" idx="10"/>
          </p:nvPr>
        </p:nvSpPr>
        <p:spPr>
          <a:xfrm>
            <a:off x="7605951" y="6456916"/>
            <a:ext cx="2844799" cy="365125"/>
          </a:xfrm>
        </p:spPr>
        <p:txBody>
          <a:bodyPr/>
          <a:lstStyle/>
          <a:p>
            <a:fld id="{D82884F1-FFEA-405F-9602-3DCA865EDA4E}" type="datetime1">
              <a:rPr lang="en-US" smtClean="0"/>
              <a:t>9/11/2020</a:t>
            </a:fld>
            <a:endParaRPr lang="en-US" dirty="0"/>
          </a:p>
        </p:txBody>
      </p:sp>
      <p:sp>
        <p:nvSpPr>
          <p:cNvPr id="10" name="Footer Placeholder 9">
            <a:extLst>
              <a:ext uri="{FF2B5EF4-FFF2-40B4-BE49-F238E27FC236}">
                <a16:creationId xmlns:a16="http://schemas.microsoft.com/office/drawing/2014/main" id="{B72412AE-119E-4982-8B24-63365EFCA796}"/>
              </a:ext>
            </a:extLst>
          </p:cNvPr>
          <p:cNvSpPr>
            <a:spLocks noGrp="1"/>
          </p:cNvSpPr>
          <p:nvPr>
            <p:ph type="ftr" sz="quarter" idx="11"/>
          </p:nvPr>
        </p:nvSpPr>
        <p:spPr>
          <a:xfrm>
            <a:off x="581192" y="6452590"/>
            <a:ext cx="6917210" cy="365125"/>
          </a:xfrm>
        </p:spPr>
        <p:txBody>
          <a:bodyPr/>
          <a:lstStyle/>
          <a:p>
            <a:endParaRPr lang="en-US" dirty="0"/>
          </a:p>
        </p:txBody>
      </p:sp>
      <p:sp>
        <p:nvSpPr>
          <p:cNvPr id="11" name="Slide Number Placeholder 10">
            <a:extLst>
              <a:ext uri="{FF2B5EF4-FFF2-40B4-BE49-F238E27FC236}">
                <a16:creationId xmlns:a16="http://schemas.microsoft.com/office/drawing/2014/main" id="{7FC4BB19-6AD1-45CF-9F99-00B109890FAB}"/>
              </a:ext>
            </a:extLst>
          </p:cNvPr>
          <p:cNvSpPr>
            <a:spLocks noGrp="1"/>
          </p:cNvSpPr>
          <p:nvPr>
            <p:ph type="sldNum" sz="quarter" idx="12"/>
          </p:nvPr>
        </p:nvSpPr>
        <p:spPr>
          <a:xfrm>
            <a:off x="10558300" y="6456916"/>
            <a:ext cx="1052510" cy="365125"/>
          </a:xfrm>
        </p:spPr>
        <p:txBody>
          <a:bodyPr/>
          <a:lstStyle/>
          <a:p>
            <a:fld id="{3A98EE3D-8CD1-4C3F-BD1C-C98C9596463C}" type="slidenum">
              <a:rPr lang="en-US" smtClean="0"/>
              <a:pPr/>
              <a:t>‹#›</a:t>
            </a:fld>
            <a:endParaRPr lang="en-US" dirty="0"/>
          </a:p>
        </p:txBody>
      </p:sp>
    </p:spTree>
    <p:extLst>
      <p:ext uri="{BB962C8B-B14F-4D97-AF65-F5344CB8AC3E}">
        <p14:creationId xmlns:p14="http://schemas.microsoft.com/office/powerpoint/2010/main" val="12617666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1193" y="4693389"/>
            <a:ext cx="11029616" cy="566738"/>
          </a:xfrm>
        </p:spPr>
        <p:txBody>
          <a:bodyPr anchor="b">
            <a:normAutofit/>
          </a:bodyPr>
          <a:lstStyle>
            <a:lvl1pPr algn="l">
              <a:defRPr sz="2400" b="0">
                <a:solidFill>
                  <a:schemeClr val="tx1">
                    <a:lumMod val="75000"/>
                    <a:lumOff val="25000"/>
                  </a:schemeClr>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447817" y="641350"/>
            <a:ext cx="11290859" cy="3651249"/>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581192" y="5260127"/>
            <a:ext cx="11029617" cy="998148"/>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E18DB4A-8810-4A10-AD5C-D5E2C667F5B3}" type="datetime1">
              <a:rPr lang="en-US" smtClean="0"/>
              <a:t>9/11/2020</a:t>
            </a:fld>
            <a:endParaRPr lang="en-US" dirty="0"/>
          </a:p>
        </p:txBody>
      </p:sp>
      <p:sp>
        <p:nvSpPr>
          <p:cNvPr id="6" name="Footer Placeholder 5"/>
          <p:cNvSpPr>
            <a:spLocks noGrp="1"/>
          </p:cNvSpPr>
          <p:nvPr>
            <p:ph type="ftr" sz="quarter" idx="11"/>
          </p:nvPr>
        </p:nvSpPr>
        <p:spPr/>
        <p:txBody>
          <a:bodyPr/>
          <a:lstStyle/>
          <a:p>
            <a:pPr algn="l"/>
            <a:endParaRPr lang="en-US" dirty="0"/>
          </a:p>
        </p:txBody>
      </p:sp>
      <p:sp>
        <p:nvSpPr>
          <p:cNvPr id="7" name="Slide Number Placeholder 6"/>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35732895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1192" y="705124"/>
            <a:ext cx="11029616" cy="1189554"/>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581192" y="2336002"/>
            <a:ext cx="11029616" cy="3652047"/>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605951" y="6423914"/>
            <a:ext cx="2844799" cy="365125"/>
          </a:xfrm>
          <a:prstGeom prst="rect">
            <a:avLst/>
          </a:prstGeom>
        </p:spPr>
        <p:txBody>
          <a:bodyPr vert="horz" lIns="91440" tIns="45720" rIns="91440" bIns="45720" rtlCol="0" anchor="ctr"/>
          <a:lstStyle>
            <a:lvl1pPr algn="r">
              <a:defRPr sz="900">
                <a:solidFill>
                  <a:schemeClr val="tx1">
                    <a:lumMod val="75000"/>
                    <a:lumOff val="25000"/>
                  </a:schemeClr>
                </a:solidFill>
              </a:defRPr>
            </a:lvl1pPr>
          </a:lstStyle>
          <a:p>
            <a:fld id="{ED291B17-9318-49DB-B28B-6E5994AE9581}" type="datetime1">
              <a:rPr lang="en-US" smtClean="0"/>
              <a:t>9/11/2020</a:t>
            </a:fld>
            <a:endParaRPr lang="en-US" dirty="0"/>
          </a:p>
        </p:txBody>
      </p:sp>
      <p:sp>
        <p:nvSpPr>
          <p:cNvPr id="5" name="Footer Placeholder 4"/>
          <p:cNvSpPr>
            <a:spLocks noGrp="1"/>
          </p:cNvSpPr>
          <p:nvPr>
            <p:ph type="ftr" sz="quarter" idx="3"/>
          </p:nvPr>
        </p:nvSpPr>
        <p:spPr>
          <a:xfrm>
            <a:off x="581192" y="6423914"/>
            <a:ext cx="6917210" cy="365125"/>
          </a:xfrm>
          <a:prstGeom prst="rect">
            <a:avLst/>
          </a:prstGeom>
        </p:spPr>
        <p:txBody>
          <a:bodyPr vert="horz" lIns="91440" tIns="45720" rIns="91440" bIns="45720" rtlCol="0" anchor="ctr"/>
          <a:lstStyle>
            <a:lvl1pPr algn="l">
              <a:defRPr sz="900" cap="all">
                <a:solidFill>
                  <a:schemeClr val="tx1">
                    <a:lumMod val="75000"/>
                    <a:lumOff val="25000"/>
                  </a:schemeClr>
                </a:solidFill>
              </a:defRPr>
            </a:lvl1pPr>
          </a:lstStyle>
          <a:p>
            <a:endParaRPr lang="en-US" dirty="0"/>
          </a:p>
        </p:txBody>
      </p:sp>
      <p:sp>
        <p:nvSpPr>
          <p:cNvPr id="6" name="Slide Number Placeholder 5"/>
          <p:cNvSpPr>
            <a:spLocks noGrp="1"/>
          </p:cNvSpPr>
          <p:nvPr>
            <p:ph type="sldNum" sz="quarter" idx="4"/>
          </p:nvPr>
        </p:nvSpPr>
        <p:spPr>
          <a:xfrm>
            <a:off x="10558300" y="6423914"/>
            <a:ext cx="1052510" cy="365125"/>
          </a:xfrm>
          <a:prstGeom prst="rect">
            <a:avLst/>
          </a:prstGeom>
        </p:spPr>
        <p:txBody>
          <a:bodyPr vert="horz" lIns="91440" tIns="45720" rIns="91440" bIns="45720" rtlCol="0" anchor="ctr"/>
          <a:lstStyle>
            <a:lvl1pPr algn="r">
              <a:defRPr sz="900">
                <a:solidFill>
                  <a:schemeClr val="tx1">
                    <a:lumMod val="75000"/>
                    <a:lumOff val="25000"/>
                  </a:schemeClr>
                </a:solidFill>
              </a:defRPr>
            </a:lvl1pPr>
          </a:lstStyle>
          <a:p>
            <a:fld id="{3A98EE3D-8CD1-4C3F-BD1C-C98C9596463C}" type="slidenum">
              <a:rPr lang="en-US" smtClean="0"/>
              <a:t>‹#›</a:t>
            </a:fld>
            <a:endParaRPr lang="en-US" dirty="0"/>
          </a:p>
        </p:txBody>
      </p:sp>
      <p:sp>
        <p:nvSpPr>
          <p:cNvPr id="9" name="Rectangle 8"/>
          <p:cNvSpPr/>
          <p:nvPr/>
        </p:nvSpPr>
        <p:spPr>
          <a:xfrm>
            <a:off x="446534" y="457200"/>
            <a:ext cx="3703320" cy="94997"/>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8042147" y="453643"/>
            <a:ext cx="3703320" cy="98554"/>
          </a:xfrm>
          <a:prstGeom prst="rect">
            <a:avLst/>
          </a:prstGeom>
          <a:solidFill>
            <a:srgbClr val="969FA7"/>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4241830" y="457200"/>
            <a:ext cx="3703320" cy="9144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3000897896"/>
      </p:ext>
    </p:extLst>
  </p:cSld>
  <p:clrMap bg1="lt1" tx1="dk1" bg2="lt2" tx2="dk2" accent1="accent1" accent2="accent2" accent3="accent3" accent4="accent4" accent5="accent5" accent6="accent6" hlink="hlink" folHlink="folHlink"/>
  <p:sldLayoutIdLst>
    <p:sldLayoutId id="2147483756" r:id="rId1"/>
    <p:sldLayoutId id="2147483757" r:id="rId2"/>
    <p:sldLayoutId id="2147483758" r:id="rId3"/>
    <p:sldLayoutId id="2147483759" r:id="rId4"/>
    <p:sldLayoutId id="2147483711" r:id="rId5"/>
    <p:sldLayoutId id="2147483760" r:id="rId6"/>
    <p:sldLayoutId id="2147483762" r:id="rId7"/>
    <p:sldLayoutId id="2147483706" r:id="rId8"/>
    <p:sldLayoutId id="2147483709" r:id="rId9"/>
    <p:sldLayoutId id="2147483707" r:id="rId10"/>
    <p:sldLayoutId id="2147483708" r:id="rId11"/>
  </p:sldLayoutIdLst>
  <p:hf sldNum="0" hdr="0" ftr="0" dt="0"/>
  <p:txStyles>
    <p:titleStyle>
      <a:lvl1pPr algn="l" defTabSz="457200" rtl="0" eaLnBrk="1" latinLnBrk="0" hangingPunct="1">
        <a:lnSpc>
          <a:spcPct val="100000"/>
        </a:lnSpc>
        <a:spcBef>
          <a:spcPct val="0"/>
        </a:spcBef>
        <a:buNone/>
        <a:defRPr sz="2800" b="0" kern="1200" cap="all">
          <a:solidFill>
            <a:schemeClr val="tx1">
              <a:lumMod val="75000"/>
              <a:lumOff val="2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06000" indent="-306000" algn="l" defTabSz="457200" rtl="0" eaLnBrk="1" latinLnBrk="0" hangingPunct="1">
        <a:lnSpc>
          <a:spcPct val="110000"/>
        </a:lnSpc>
        <a:spcBef>
          <a:spcPct val="20000"/>
        </a:spcBef>
        <a:spcAft>
          <a:spcPts val="600"/>
        </a:spcAft>
        <a:buClr>
          <a:schemeClr val="accent1"/>
        </a:buClr>
        <a:buSzPct val="92000"/>
        <a:buFont typeface="Wingdings 2" panose="05020102010507070707" pitchFamily="18" charset="2"/>
        <a:buChar char=""/>
        <a:defRPr sz="1700" kern="1200">
          <a:solidFill>
            <a:schemeClr val="tx1">
              <a:lumMod val="75000"/>
              <a:lumOff val="25000"/>
            </a:schemeClr>
          </a:solidFill>
          <a:latin typeface="+mn-lt"/>
          <a:ea typeface="+mn-ea"/>
          <a:cs typeface="+mn-cs"/>
        </a:defRPr>
      </a:lvl1pPr>
      <a:lvl2pPr marL="630000" indent="-306000" algn="l" defTabSz="457200" rtl="0" eaLnBrk="1" latinLnBrk="0" hangingPunct="1">
        <a:spcBef>
          <a:spcPct val="20000"/>
        </a:spcBef>
        <a:spcAft>
          <a:spcPts val="600"/>
        </a:spcAft>
        <a:buClr>
          <a:schemeClr val="accent1"/>
        </a:buClr>
        <a:buSzPct val="92000"/>
        <a:buFont typeface="Wingdings 2" panose="05020102010507070707" pitchFamily="18" charset="2"/>
        <a:buChar char=""/>
        <a:defRPr sz="1400" kern="1200">
          <a:solidFill>
            <a:schemeClr val="tx1">
              <a:lumMod val="75000"/>
              <a:lumOff val="25000"/>
            </a:schemeClr>
          </a:solidFill>
          <a:latin typeface="+mn-lt"/>
          <a:ea typeface="+mn-ea"/>
          <a:cs typeface="+mn-cs"/>
        </a:defRPr>
      </a:lvl2pPr>
      <a:lvl3pPr marL="900000" indent="-270000" algn="l" defTabSz="457200" rtl="0" eaLnBrk="1" latinLnBrk="0" hangingPunct="1">
        <a:spcBef>
          <a:spcPct val="20000"/>
        </a:spcBef>
        <a:spcAft>
          <a:spcPts val="600"/>
        </a:spcAft>
        <a:buClr>
          <a:schemeClr val="accent1"/>
        </a:buClr>
        <a:buSzPct val="92000"/>
        <a:buFont typeface="Wingdings 2" panose="05020102010507070707" pitchFamily="18" charset="2"/>
        <a:buChar char=""/>
        <a:defRPr sz="1300" kern="1200">
          <a:solidFill>
            <a:schemeClr val="tx1">
              <a:lumMod val="75000"/>
              <a:lumOff val="25000"/>
            </a:schemeClr>
          </a:solidFill>
          <a:latin typeface="+mn-lt"/>
          <a:ea typeface="+mn-ea"/>
          <a:cs typeface="+mn-cs"/>
        </a:defRPr>
      </a:lvl3pPr>
      <a:lvl4pPr marL="1242000" indent="-234000" algn="l" defTabSz="457200" rtl="0" eaLnBrk="1" latinLnBrk="0" hangingPunct="1">
        <a:spcBef>
          <a:spcPct val="20000"/>
        </a:spcBef>
        <a:spcAft>
          <a:spcPts val="600"/>
        </a:spcAft>
        <a:buClr>
          <a:schemeClr val="accent1"/>
        </a:buClr>
        <a:buSzPct val="92000"/>
        <a:buFont typeface="Wingdings 2" panose="05020102010507070707" pitchFamily="18" charset="2"/>
        <a:buChar char=""/>
        <a:defRPr sz="1100" kern="1200">
          <a:solidFill>
            <a:schemeClr val="tx1">
              <a:lumMod val="75000"/>
              <a:lumOff val="25000"/>
            </a:schemeClr>
          </a:solidFill>
          <a:latin typeface="+mn-lt"/>
          <a:ea typeface="+mn-ea"/>
          <a:cs typeface="+mn-cs"/>
        </a:defRPr>
      </a:lvl4pPr>
      <a:lvl5pPr marL="1602000" indent="-234000" algn="l" defTabSz="457200" rtl="0" eaLnBrk="1" latinLnBrk="0" hangingPunct="1">
        <a:spcBef>
          <a:spcPct val="20000"/>
        </a:spcBef>
        <a:spcAft>
          <a:spcPts val="600"/>
        </a:spcAft>
        <a:buClr>
          <a:schemeClr val="accent1"/>
        </a:buClr>
        <a:buSzPct val="92000"/>
        <a:buFont typeface="Wingdings 2" panose="05020102010507070707" pitchFamily="18" charset="2"/>
        <a:buChar char=""/>
        <a:defRPr sz="1100" kern="1200">
          <a:solidFill>
            <a:schemeClr val="tx1">
              <a:lumMod val="75000"/>
              <a:lumOff val="25000"/>
            </a:schemeClr>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www.wralsportsfan.com/unc/story/9735819/" TargetMode="External"/><Relationship Id="rId2" Type="http://schemas.openxmlformats.org/officeDocument/2006/relationships/hyperlink" Target="https://www.dailytarheel.com/article/2011/06/unc_denied_temporary_stay_on_release_of_football_records"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8" name="Rectangle 17">
            <a:extLst>
              <a:ext uri="{FF2B5EF4-FFF2-40B4-BE49-F238E27FC236}">
                <a16:creationId xmlns:a16="http://schemas.microsoft.com/office/drawing/2014/main" id="{D6D7A0BC-0046-4CAA-8E7F-DCAFE511EA0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1C21E816-31F5-48BB-BD02-D15F2F18B48A}"/>
              </a:ext>
            </a:extLst>
          </p:cNvPr>
          <p:cNvSpPr>
            <a:spLocks noGrp="1"/>
          </p:cNvSpPr>
          <p:nvPr>
            <p:ph type="ctrTitle"/>
          </p:nvPr>
        </p:nvSpPr>
        <p:spPr>
          <a:xfrm>
            <a:off x="581191" y="1020431"/>
            <a:ext cx="10993549" cy="1475013"/>
          </a:xfrm>
        </p:spPr>
        <p:txBody>
          <a:bodyPr>
            <a:normAutofit/>
          </a:bodyPr>
          <a:lstStyle/>
          <a:p>
            <a:r>
              <a:rPr lang="en-US" dirty="0"/>
              <a:t>Big Brother</a:t>
            </a:r>
          </a:p>
        </p:txBody>
      </p:sp>
      <p:sp>
        <p:nvSpPr>
          <p:cNvPr id="3" name="Subtitle 2">
            <a:extLst>
              <a:ext uri="{FF2B5EF4-FFF2-40B4-BE49-F238E27FC236}">
                <a16:creationId xmlns:a16="http://schemas.microsoft.com/office/drawing/2014/main" id="{835D6E6B-3353-491C-A3C6-F278D6CED8B3}"/>
              </a:ext>
            </a:extLst>
          </p:cNvPr>
          <p:cNvSpPr>
            <a:spLocks noGrp="1"/>
          </p:cNvSpPr>
          <p:nvPr>
            <p:ph type="subTitle" idx="1"/>
          </p:nvPr>
        </p:nvSpPr>
        <p:spPr>
          <a:xfrm>
            <a:off x="581194" y="2495445"/>
            <a:ext cx="10993546" cy="468233"/>
          </a:xfrm>
        </p:spPr>
        <p:txBody>
          <a:bodyPr>
            <a:normAutofit/>
          </a:bodyPr>
          <a:lstStyle/>
          <a:p>
            <a:r>
              <a:rPr lang="en-US" dirty="0"/>
              <a:t>Online Privacy</a:t>
            </a:r>
          </a:p>
        </p:txBody>
      </p:sp>
      <p:sp>
        <p:nvSpPr>
          <p:cNvPr id="20" name="Rectangle 19">
            <a:extLst>
              <a:ext uri="{FF2B5EF4-FFF2-40B4-BE49-F238E27FC236}">
                <a16:creationId xmlns:a16="http://schemas.microsoft.com/office/drawing/2014/main" id="{E7C6334F-6411-41EC-AD7D-179EDD8B58C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6534" y="457200"/>
            <a:ext cx="3703320" cy="94997"/>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1">
            <a:extLst>
              <a:ext uri="{FF2B5EF4-FFF2-40B4-BE49-F238E27FC236}">
                <a16:creationId xmlns:a16="http://schemas.microsoft.com/office/drawing/2014/main" id="{E6B02CEE-3AF8-4349-9B3E-8970E6DF62B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41830" y="457200"/>
            <a:ext cx="3703320" cy="9144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3">
            <a:extLst>
              <a:ext uri="{FF2B5EF4-FFF2-40B4-BE49-F238E27FC236}">
                <a16:creationId xmlns:a16="http://schemas.microsoft.com/office/drawing/2014/main" id="{AAA01CF0-3FB5-44EB-B7DE-F2E86374C2F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042147" y="453643"/>
            <a:ext cx="3703320" cy="98554"/>
          </a:xfrm>
          <a:prstGeom prst="rect">
            <a:avLst/>
          </a:prstGeom>
          <a:solidFill>
            <a:srgbClr val="969FA7"/>
          </a:solidFill>
          <a:ln>
            <a:noFill/>
          </a:ln>
          <a:effectLst/>
        </p:spPr>
        <p:style>
          <a:lnRef idx="1">
            <a:schemeClr val="accent1"/>
          </a:lnRef>
          <a:fillRef idx="3">
            <a:schemeClr val="accent1"/>
          </a:fillRef>
          <a:effectRef idx="2">
            <a:schemeClr val="accent1"/>
          </a:effectRef>
          <a:fontRef idx="minor">
            <a:schemeClr val="lt1"/>
          </a:fontRef>
        </p:style>
      </p:sp>
      <p:pic>
        <p:nvPicPr>
          <p:cNvPr id="6" name="Picture 5" descr="abstract image">
            <a:extLst>
              <a:ext uri="{FF2B5EF4-FFF2-40B4-BE49-F238E27FC236}">
                <a16:creationId xmlns:a16="http://schemas.microsoft.com/office/drawing/2014/main" id="{F1A8C364-94D4-4630-BAD0-78722F347055}"/>
              </a:ext>
            </a:extLst>
          </p:cNvPr>
          <p:cNvPicPr>
            <a:picLocks noChangeAspect="1"/>
          </p:cNvPicPr>
          <p:nvPr/>
        </p:nvPicPr>
        <p:blipFill rotWithShape="1">
          <a:blip r:embed="rId2">
            <a:extLst>
              <a:ext uri="{28A0092B-C50C-407E-A947-70E740481C1C}">
                <a14:useLocalDpi xmlns:a14="http://schemas.microsoft.com/office/drawing/2010/main" val="0"/>
              </a:ext>
            </a:extLst>
          </a:blip>
          <a:srcRect/>
          <a:stretch/>
        </p:blipFill>
        <p:spPr>
          <a:xfrm>
            <a:off x="448733" y="3081867"/>
            <a:ext cx="11260667" cy="3310466"/>
          </a:xfrm>
          <a:prstGeom prst="rect">
            <a:avLst/>
          </a:prstGeom>
        </p:spPr>
      </p:pic>
    </p:spTree>
    <p:extLst>
      <p:ext uri="{BB962C8B-B14F-4D97-AF65-F5344CB8AC3E}">
        <p14:creationId xmlns:p14="http://schemas.microsoft.com/office/powerpoint/2010/main" val="247580555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1932F3-9A30-4B64-8133-3B9138475EA1}"/>
              </a:ext>
            </a:extLst>
          </p:cNvPr>
          <p:cNvSpPr>
            <a:spLocks noGrp="1"/>
          </p:cNvSpPr>
          <p:nvPr>
            <p:ph type="title"/>
          </p:nvPr>
        </p:nvSpPr>
        <p:spPr/>
        <p:txBody>
          <a:bodyPr/>
          <a:lstStyle/>
          <a:p>
            <a:r>
              <a:rPr lang="en-US" dirty="0"/>
              <a:t>Role of Website</a:t>
            </a:r>
          </a:p>
        </p:txBody>
      </p:sp>
      <p:sp>
        <p:nvSpPr>
          <p:cNvPr id="3" name="Content Placeholder 2">
            <a:extLst>
              <a:ext uri="{FF2B5EF4-FFF2-40B4-BE49-F238E27FC236}">
                <a16:creationId xmlns:a16="http://schemas.microsoft.com/office/drawing/2014/main" id="{5982994B-48BA-4BAE-9E03-5D9B3A836D04}"/>
              </a:ext>
            </a:extLst>
          </p:cNvPr>
          <p:cNvSpPr>
            <a:spLocks noGrp="1"/>
          </p:cNvSpPr>
          <p:nvPr>
            <p:ph idx="1"/>
          </p:nvPr>
        </p:nvSpPr>
        <p:spPr/>
        <p:txBody>
          <a:bodyPr/>
          <a:lstStyle/>
          <a:p>
            <a:r>
              <a:rPr lang="en-US" b="0" i="0" dirty="0">
                <a:solidFill>
                  <a:srgbClr val="202122"/>
                </a:solidFill>
                <a:effectLst/>
                <a:latin typeface="Arial" panose="020B0604020202020204" pitchFamily="34" charset="0"/>
              </a:rPr>
              <a:t>In addition to the ISP, you are of course sending your information to the website itself</a:t>
            </a:r>
          </a:p>
          <a:p>
            <a:r>
              <a:rPr lang="en-US" dirty="0">
                <a:solidFill>
                  <a:srgbClr val="202122"/>
                </a:solidFill>
                <a:latin typeface="Arial" panose="020B0604020202020204" pitchFamily="34" charset="0"/>
              </a:rPr>
              <a:t>They will store your request</a:t>
            </a:r>
          </a:p>
          <a:p>
            <a:r>
              <a:rPr lang="en-US" b="0" i="0" dirty="0">
                <a:solidFill>
                  <a:srgbClr val="202122"/>
                </a:solidFill>
                <a:effectLst/>
                <a:latin typeface="Arial" panose="020B0604020202020204" pitchFamily="34" charset="0"/>
              </a:rPr>
              <a:t>For example, </a:t>
            </a:r>
            <a:r>
              <a:rPr lang="en-US" dirty="0">
                <a:solidFill>
                  <a:srgbClr val="202122"/>
                </a:solidFill>
                <a:latin typeface="Arial" panose="020B0604020202020204" pitchFamily="34" charset="0"/>
              </a:rPr>
              <a:t>Google will store your search request</a:t>
            </a:r>
          </a:p>
          <a:p>
            <a:r>
              <a:rPr lang="en-US" b="0" i="0" dirty="0">
                <a:solidFill>
                  <a:srgbClr val="202122"/>
                </a:solidFill>
                <a:effectLst/>
                <a:latin typeface="Arial" panose="020B0604020202020204" pitchFamily="34" charset="0"/>
              </a:rPr>
              <a:t>They do not necessarily know the IP address of the request, since it came via the ISP</a:t>
            </a:r>
          </a:p>
          <a:p>
            <a:pPr lvl="1"/>
            <a:r>
              <a:rPr lang="en-US" dirty="0">
                <a:solidFill>
                  <a:srgbClr val="202122"/>
                </a:solidFill>
                <a:latin typeface="Arial" panose="020B0604020202020204" pitchFamily="34" charset="0"/>
              </a:rPr>
              <a:t>However if you are logged in to </a:t>
            </a:r>
            <a:r>
              <a:rPr lang="en-US" dirty="0" err="1">
                <a:solidFill>
                  <a:srgbClr val="202122"/>
                </a:solidFill>
                <a:latin typeface="Arial" panose="020B0604020202020204" pitchFamily="34" charset="0"/>
              </a:rPr>
              <a:t>gmail</a:t>
            </a:r>
            <a:r>
              <a:rPr lang="en-US" dirty="0">
                <a:solidFill>
                  <a:srgbClr val="202122"/>
                </a:solidFill>
                <a:latin typeface="Arial" panose="020B0604020202020204" pitchFamily="34" charset="0"/>
              </a:rPr>
              <a:t>, then they will know that the request is sent from your account</a:t>
            </a:r>
            <a:endParaRPr lang="en-US" b="0" i="0" dirty="0">
              <a:solidFill>
                <a:srgbClr val="202122"/>
              </a:solidFill>
              <a:effectLst/>
              <a:latin typeface="Arial" panose="020B0604020202020204" pitchFamily="34" charset="0"/>
            </a:endParaRPr>
          </a:p>
          <a:p>
            <a:endParaRPr lang="en-US" dirty="0">
              <a:solidFill>
                <a:srgbClr val="202122"/>
              </a:solidFill>
              <a:latin typeface="Arial" panose="020B0604020202020204" pitchFamily="34" charset="0"/>
            </a:endParaRPr>
          </a:p>
        </p:txBody>
      </p:sp>
    </p:spTree>
    <p:extLst>
      <p:ext uri="{BB962C8B-B14F-4D97-AF65-F5344CB8AC3E}">
        <p14:creationId xmlns:p14="http://schemas.microsoft.com/office/powerpoint/2010/main" val="301912067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1932F3-9A30-4B64-8133-3B9138475EA1}"/>
              </a:ext>
            </a:extLst>
          </p:cNvPr>
          <p:cNvSpPr>
            <a:spLocks noGrp="1"/>
          </p:cNvSpPr>
          <p:nvPr>
            <p:ph type="title"/>
          </p:nvPr>
        </p:nvSpPr>
        <p:spPr/>
        <p:txBody>
          <a:bodyPr/>
          <a:lstStyle/>
          <a:p>
            <a:r>
              <a:rPr lang="en-US" dirty="0"/>
              <a:t>Activity (5 minutes)</a:t>
            </a:r>
          </a:p>
        </p:txBody>
      </p:sp>
      <p:sp>
        <p:nvSpPr>
          <p:cNvPr id="3" name="Content Placeholder 2">
            <a:extLst>
              <a:ext uri="{FF2B5EF4-FFF2-40B4-BE49-F238E27FC236}">
                <a16:creationId xmlns:a16="http://schemas.microsoft.com/office/drawing/2014/main" id="{5982994B-48BA-4BAE-9E03-5D9B3A836D04}"/>
              </a:ext>
            </a:extLst>
          </p:cNvPr>
          <p:cNvSpPr>
            <a:spLocks noGrp="1"/>
          </p:cNvSpPr>
          <p:nvPr>
            <p:ph idx="1"/>
          </p:nvPr>
        </p:nvSpPr>
        <p:spPr/>
        <p:txBody>
          <a:bodyPr/>
          <a:lstStyle/>
          <a:p>
            <a:r>
              <a:rPr lang="en-US" dirty="0">
                <a:solidFill>
                  <a:srgbClr val="202122"/>
                </a:solidFill>
                <a:latin typeface="Arial" panose="020B0604020202020204" pitchFamily="34" charset="0"/>
              </a:rPr>
              <a:t>Can you think of a non-nefarious reason that Google may want to store all the search requests and results?</a:t>
            </a:r>
            <a:endParaRPr lang="en-US" b="0" i="0" dirty="0">
              <a:solidFill>
                <a:srgbClr val="202122"/>
              </a:solidFill>
              <a:effectLst/>
              <a:latin typeface="Arial" panose="020B0604020202020204" pitchFamily="34" charset="0"/>
            </a:endParaRPr>
          </a:p>
          <a:p>
            <a:endParaRPr lang="en-US" dirty="0">
              <a:solidFill>
                <a:srgbClr val="202122"/>
              </a:solidFill>
              <a:latin typeface="Arial" panose="020B0604020202020204" pitchFamily="34" charset="0"/>
            </a:endParaRPr>
          </a:p>
        </p:txBody>
      </p:sp>
    </p:spTree>
    <p:extLst>
      <p:ext uri="{BB962C8B-B14F-4D97-AF65-F5344CB8AC3E}">
        <p14:creationId xmlns:p14="http://schemas.microsoft.com/office/powerpoint/2010/main" val="186060936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1932F3-9A30-4B64-8133-3B9138475EA1}"/>
              </a:ext>
            </a:extLst>
          </p:cNvPr>
          <p:cNvSpPr>
            <a:spLocks noGrp="1"/>
          </p:cNvSpPr>
          <p:nvPr>
            <p:ph type="title"/>
          </p:nvPr>
        </p:nvSpPr>
        <p:spPr/>
        <p:txBody>
          <a:bodyPr/>
          <a:lstStyle/>
          <a:p>
            <a:r>
              <a:rPr lang="en-US" dirty="0"/>
              <a:t>Activity (5 minutes)</a:t>
            </a:r>
          </a:p>
        </p:txBody>
      </p:sp>
      <p:sp>
        <p:nvSpPr>
          <p:cNvPr id="3" name="Content Placeholder 2">
            <a:extLst>
              <a:ext uri="{FF2B5EF4-FFF2-40B4-BE49-F238E27FC236}">
                <a16:creationId xmlns:a16="http://schemas.microsoft.com/office/drawing/2014/main" id="{5982994B-48BA-4BAE-9E03-5D9B3A836D04}"/>
              </a:ext>
            </a:extLst>
          </p:cNvPr>
          <p:cNvSpPr>
            <a:spLocks noGrp="1"/>
          </p:cNvSpPr>
          <p:nvPr>
            <p:ph idx="1"/>
          </p:nvPr>
        </p:nvSpPr>
        <p:spPr/>
        <p:txBody>
          <a:bodyPr/>
          <a:lstStyle/>
          <a:p>
            <a:r>
              <a:rPr lang="en-US" dirty="0">
                <a:solidFill>
                  <a:srgbClr val="202122"/>
                </a:solidFill>
                <a:latin typeface="Arial" panose="020B0604020202020204" pitchFamily="34" charset="0"/>
              </a:rPr>
              <a:t>In fact, it's important for improving their search algorithm</a:t>
            </a:r>
          </a:p>
          <a:p>
            <a:r>
              <a:rPr lang="en-US" dirty="0">
                <a:solidFill>
                  <a:srgbClr val="202122"/>
                </a:solidFill>
                <a:latin typeface="Arial" panose="020B0604020202020204" pitchFamily="34" charset="0"/>
              </a:rPr>
              <a:t>If I search for "apple pie recipe" and I end up clicking on the result on page 10, then it indicates that their original search results (on pages 1-9) were not good</a:t>
            </a:r>
          </a:p>
          <a:p>
            <a:r>
              <a:rPr lang="en-US" dirty="0">
                <a:solidFill>
                  <a:srgbClr val="202122"/>
                </a:solidFill>
                <a:latin typeface="Arial" panose="020B0604020202020204" pitchFamily="34" charset="0"/>
              </a:rPr>
              <a:t>It's useful to know also much other information such as the time of the request, location, </a:t>
            </a:r>
            <a:r>
              <a:rPr lang="en-US" dirty="0" err="1">
                <a:solidFill>
                  <a:srgbClr val="202122"/>
                </a:solidFill>
                <a:latin typeface="Arial" panose="020B0604020202020204" pitchFamily="34" charset="0"/>
              </a:rPr>
              <a:t>etc</a:t>
            </a:r>
            <a:endParaRPr lang="en-US" dirty="0">
              <a:solidFill>
                <a:srgbClr val="202122"/>
              </a:solidFill>
              <a:latin typeface="Arial" panose="020B0604020202020204" pitchFamily="34" charset="0"/>
            </a:endParaRPr>
          </a:p>
          <a:p>
            <a:r>
              <a:rPr lang="en-US" dirty="0">
                <a:solidFill>
                  <a:srgbClr val="202122"/>
                </a:solidFill>
                <a:latin typeface="Arial" panose="020B0604020202020204" pitchFamily="34" charset="0"/>
              </a:rPr>
              <a:t>Data is useful </a:t>
            </a:r>
            <a:r>
              <a:rPr lang="en-US" i="1" dirty="0">
                <a:solidFill>
                  <a:srgbClr val="202122"/>
                </a:solidFill>
                <a:latin typeface="Arial" panose="020B0604020202020204" pitchFamily="34" charset="0"/>
              </a:rPr>
              <a:t>in aggregation</a:t>
            </a:r>
            <a:endParaRPr lang="en-US" dirty="0">
              <a:solidFill>
                <a:srgbClr val="202122"/>
              </a:solidFill>
              <a:latin typeface="Arial" panose="020B0604020202020204" pitchFamily="34" charset="0"/>
            </a:endParaRPr>
          </a:p>
          <a:p>
            <a:endParaRPr lang="en-US" b="0" i="0" dirty="0">
              <a:solidFill>
                <a:srgbClr val="202122"/>
              </a:solidFill>
              <a:effectLst/>
              <a:latin typeface="Arial" panose="020B0604020202020204" pitchFamily="34" charset="0"/>
            </a:endParaRPr>
          </a:p>
          <a:p>
            <a:endParaRPr lang="en-US" b="0" i="0" dirty="0">
              <a:solidFill>
                <a:srgbClr val="202122"/>
              </a:solidFill>
              <a:effectLst/>
              <a:latin typeface="Arial" panose="020B0604020202020204" pitchFamily="34" charset="0"/>
            </a:endParaRPr>
          </a:p>
          <a:p>
            <a:endParaRPr lang="en-US" dirty="0">
              <a:solidFill>
                <a:srgbClr val="202122"/>
              </a:solidFill>
              <a:latin typeface="Arial" panose="020B0604020202020204" pitchFamily="34" charset="0"/>
            </a:endParaRPr>
          </a:p>
        </p:txBody>
      </p:sp>
    </p:spTree>
    <p:extLst>
      <p:ext uri="{BB962C8B-B14F-4D97-AF65-F5344CB8AC3E}">
        <p14:creationId xmlns:p14="http://schemas.microsoft.com/office/powerpoint/2010/main" val="417828400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1932F3-9A30-4B64-8133-3B9138475EA1}"/>
              </a:ext>
            </a:extLst>
          </p:cNvPr>
          <p:cNvSpPr>
            <a:spLocks noGrp="1"/>
          </p:cNvSpPr>
          <p:nvPr>
            <p:ph type="title"/>
          </p:nvPr>
        </p:nvSpPr>
        <p:spPr/>
        <p:txBody>
          <a:bodyPr/>
          <a:lstStyle/>
          <a:p>
            <a:r>
              <a:rPr lang="en-US" dirty="0"/>
              <a:t>Who Owns the </a:t>
            </a:r>
            <a:r>
              <a:rPr lang="en-US" dirty="0" err="1"/>
              <a:t>DAta</a:t>
            </a:r>
            <a:r>
              <a:rPr lang="en-US" dirty="0"/>
              <a:t>?</a:t>
            </a:r>
          </a:p>
        </p:txBody>
      </p:sp>
      <p:sp>
        <p:nvSpPr>
          <p:cNvPr id="3" name="Content Placeholder 2">
            <a:extLst>
              <a:ext uri="{FF2B5EF4-FFF2-40B4-BE49-F238E27FC236}">
                <a16:creationId xmlns:a16="http://schemas.microsoft.com/office/drawing/2014/main" id="{5982994B-48BA-4BAE-9E03-5D9B3A836D04}"/>
              </a:ext>
            </a:extLst>
          </p:cNvPr>
          <p:cNvSpPr>
            <a:spLocks noGrp="1"/>
          </p:cNvSpPr>
          <p:nvPr>
            <p:ph idx="1"/>
          </p:nvPr>
        </p:nvSpPr>
        <p:spPr/>
        <p:txBody>
          <a:bodyPr/>
          <a:lstStyle/>
          <a:p>
            <a:r>
              <a:rPr lang="en-US" b="0" i="0" dirty="0">
                <a:solidFill>
                  <a:srgbClr val="202122"/>
                </a:solidFill>
                <a:effectLst/>
                <a:latin typeface="Arial" panose="020B0604020202020204" pitchFamily="34" charset="0"/>
              </a:rPr>
              <a:t>In our legal system, it is not clearly specified who owns the data</a:t>
            </a:r>
          </a:p>
          <a:p>
            <a:r>
              <a:rPr lang="en-US" dirty="0">
                <a:solidFill>
                  <a:srgbClr val="202122"/>
                </a:solidFill>
                <a:latin typeface="Arial" panose="020B0604020202020204" pitchFamily="34" charset="0"/>
              </a:rPr>
              <a:t>Because we send information to these websites, they often treat it as if it is their data</a:t>
            </a:r>
          </a:p>
          <a:p>
            <a:r>
              <a:rPr lang="en-US" b="0" i="0" dirty="0">
                <a:solidFill>
                  <a:srgbClr val="202122"/>
                </a:solidFill>
                <a:effectLst/>
                <a:latin typeface="Arial" panose="020B0604020202020204" pitchFamily="34" charset="0"/>
              </a:rPr>
              <a:t>This can include selling the data to third parties who often want the information for advertising purposes</a:t>
            </a:r>
          </a:p>
          <a:p>
            <a:endParaRPr lang="en-US" dirty="0">
              <a:solidFill>
                <a:srgbClr val="202122"/>
              </a:solidFill>
              <a:latin typeface="Arial" panose="020B0604020202020204" pitchFamily="34" charset="0"/>
            </a:endParaRPr>
          </a:p>
        </p:txBody>
      </p:sp>
    </p:spTree>
    <p:extLst>
      <p:ext uri="{BB962C8B-B14F-4D97-AF65-F5344CB8AC3E}">
        <p14:creationId xmlns:p14="http://schemas.microsoft.com/office/powerpoint/2010/main" val="243276271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1932F3-9A30-4B64-8133-3B9138475EA1}"/>
              </a:ext>
            </a:extLst>
          </p:cNvPr>
          <p:cNvSpPr>
            <a:spLocks noGrp="1"/>
          </p:cNvSpPr>
          <p:nvPr>
            <p:ph type="title"/>
          </p:nvPr>
        </p:nvSpPr>
        <p:spPr/>
        <p:txBody>
          <a:bodyPr/>
          <a:lstStyle/>
          <a:p>
            <a:r>
              <a:rPr lang="en-US" dirty="0"/>
              <a:t>Earlier detection of Illnesses</a:t>
            </a:r>
          </a:p>
        </p:txBody>
      </p:sp>
      <p:sp>
        <p:nvSpPr>
          <p:cNvPr id="3" name="Content Placeholder 2">
            <a:extLst>
              <a:ext uri="{FF2B5EF4-FFF2-40B4-BE49-F238E27FC236}">
                <a16:creationId xmlns:a16="http://schemas.microsoft.com/office/drawing/2014/main" id="{5982994B-48BA-4BAE-9E03-5D9B3A836D04}"/>
              </a:ext>
            </a:extLst>
          </p:cNvPr>
          <p:cNvSpPr>
            <a:spLocks noGrp="1"/>
          </p:cNvSpPr>
          <p:nvPr>
            <p:ph idx="1"/>
          </p:nvPr>
        </p:nvSpPr>
        <p:spPr/>
        <p:txBody>
          <a:bodyPr/>
          <a:lstStyle/>
          <a:p>
            <a:r>
              <a:rPr lang="en-US" dirty="0">
                <a:solidFill>
                  <a:srgbClr val="202122"/>
                </a:solidFill>
                <a:latin typeface="Arial" panose="020B0604020202020204" pitchFamily="34" charset="0"/>
              </a:rPr>
              <a:t>Some of this tracking can be used for positive uses</a:t>
            </a:r>
          </a:p>
          <a:p>
            <a:r>
              <a:rPr lang="en-US" b="0" i="0" dirty="0">
                <a:solidFill>
                  <a:srgbClr val="202122"/>
                </a:solidFill>
                <a:effectLst/>
                <a:latin typeface="Arial" panose="020B0604020202020204" pitchFamily="34" charset="0"/>
              </a:rPr>
              <a:t>Google may be able to determine sooner than anyone else whether an outbreak of a disease is occurring based on how many people are searching for terms</a:t>
            </a:r>
          </a:p>
          <a:p>
            <a:r>
              <a:rPr lang="en-US" dirty="0">
                <a:solidFill>
                  <a:srgbClr val="202122"/>
                </a:solidFill>
                <a:latin typeface="Arial" panose="020B0604020202020204" pitchFamily="34" charset="0"/>
              </a:rPr>
              <a:t>Google Flu Trends was a site created with this very purpose (existed from 2008 to 2015)</a:t>
            </a:r>
            <a:endParaRPr lang="en-US" b="0" i="0" dirty="0">
              <a:solidFill>
                <a:srgbClr val="202122"/>
              </a:solidFill>
              <a:effectLst/>
              <a:latin typeface="Arial" panose="020B0604020202020204" pitchFamily="34" charset="0"/>
            </a:endParaRPr>
          </a:p>
          <a:p>
            <a:endParaRPr lang="en-US" dirty="0">
              <a:solidFill>
                <a:srgbClr val="202122"/>
              </a:solidFill>
              <a:latin typeface="Arial" panose="020B0604020202020204" pitchFamily="34" charset="0"/>
            </a:endParaRPr>
          </a:p>
        </p:txBody>
      </p:sp>
    </p:spTree>
    <p:extLst>
      <p:ext uri="{BB962C8B-B14F-4D97-AF65-F5344CB8AC3E}">
        <p14:creationId xmlns:p14="http://schemas.microsoft.com/office/powerpoint/2010/main" val="386913034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1932F3-9A30-4B64-8133-3B9138475EA1}"/>
              </a:ext>
            </a:extLst>
          </p:cNvPr>
          <p:cNvSpPr>
            <a:spLocks noGrp="1"/>
          </p:cNvSpPr>
          <p:nvPr>
            <p:ph type="title"/>
          </p:nvPr>
        </p:nvSpPr>
        <p:spPr/>
        <p:txBody>
          <a:bodyPr/>
          <a:lstStyle/>
          <a:p>
            <a:r>
              <a:rPr lang="en-US" dirty="0"/>
              <a:t>Individualized Data</a:t>
            </a:r>
          </a:p>
        </p:txBody>
      </p:sp>
      <p:sp>
        <p:nvSpPr>
          <p:cNvPr id="3" name="Content Placeholder 2">
            <a:extLst>
              <a:ext uri="{FF2B5EF4-FFF2-40B4-BE49-F238E27FC236}">
                <a16:creationId xmlns:a16="http://schemas.microsoft.com/office/drawing/2014/main" id="{5982994B-48BA-4BAE-9E03-5D9B3A836D04}"/>
              </a:ext>
            </a:extLst>
          </p:cNvPr>
          <p:cNvSpPr>
            <a:spLocks noGrp="1"/>
          </p:cNvSpPr>
          <p:nvPr>
            <p:ph idx="1"/>
          </p:nvPr>
        </p:nvSpPr>
        <p:spPr/>
        <p:txBody>
          <a:bodyPr>
            <a:normAutofit fontScale="92500" lnSpcReduction="20000"/>
          </a:bodyPr>
          <a:lstStyle/>
          <a:p>
            <a:r>
              <a:rPr lang="en-US" sz="2000" dirty="0">
                <a:solidFill>
                  <a:srgbClr val="202122"/>
                </a:solidFill>
                <a:latin typeface="Arial" panose="020B0604020202020204" pitchFamily="34" charset="0"/>
              </a:rPr>
              <a:t>Google, Facebook, Amazon, </a:t>
            </a:r>
            <a:r>
              <a:rPr lang="en-US" sz="2000" dirty="0" err="1">
                <a:solidFill>
                  <a:srgbClr val="202122"/>
                </a:solidFill>
                <a:latin typeface="Arial" panose="020B0604020202020204" pitchFamily="34" charset="0"/>
              </a:rPr>
              <a:t>etc</a:t>
            </a:r>
            <a:r>
              <a:rPr lang="en-US" sz="2000" dirty="0">
                <a:solidFill>
                  <a:srgbClr val="202122"/>
                </a:solidFill>
                <a:latin typeface="Arial" panose="020B0604020202020204" pitchFamily="34" charset="0"/>
              </a:rPr>
              <a:t> use individualized data to provide you with</a:t>
            </a:r>
          </a:p>
          <a:p>
            <a:pPr lvl="1"/>
            <a:r>
              <a:rPr lang="en-US" sz="2000" b="0" i="0" dirty="0">
                <a:solidFill>
                  <a:srgbClr val="202122"/>
                </a:solidFill>
                <a:effectLst/>
                <a:latin typeface="Arial" panose="020B0604020202020204" pitchFamily="34" charset="0"/>
              </a:rPr>
              <a:t>Individualized product recommendations</a:t>
            </a:r>
          </a:p>
          <a:p>
            <a:pPr lvl="1"/>
            <a:r>
              <a:rPr lang="en-US" sz="2000" dirty="0">
                <a:solidFill>
                  <a:srgbClr val="202122"/>
                </a:solidFill>
                <a:latin typeface="Arial" panose="020B0604020202020204" pitchFamily="34" charset="0"/>
              </a:rPr>
              <a:t>Individualized search results</a:t>
            </a:r>
          </a:p>
          <a:p>
            <a:pPr lvl="1"/>
            <a:r>
              <a:rPr lang="en-US" sz="2000" b="0" i="0" dirty="0">
                <a:solidFill>
                  <a:srgbClr val="202122"/>
                </a:solidFill>
                <a:effectLst/>
                <a:latin typeface="Arial" panose="020B0604020202020204" pitchFamily="34" charset="0"/>
              </a:rPr>
              <a:t>Individualized ad</a:t>
            </a:r>
            <a:r>
              <a:rPr lang="en-US" sz="2000" dirty="0">
                <a:solidFill>
                  <a:srgbClr val="202122"/>
                </a:solidFill>
                <a:latin typeface="Arial" panose="020B0604020202020204" pitchFamily="34" charset="0"/>
              </a:rPr>
              <a:t>s</a:t>
            </a:r>
          </a:p>
          <a:p>
            <a:pPr lvl="1"/>
            <a:r>
              <a:rPr lang="en-US" sz="2000" b="0" i="0" dirty="0">
                <a:solidFill>
                  <a:srgbClr val="202122"/>
                </a:solidFill>
                <a:effectLst/>
                <a:latin typeface="Arial" panose="020B0604020202020204" pitchFamily="34" charset="0"/>
              </a:rPr>
              <a:t>Individualized feed</a:t>
            </a:r>
          </a:p>
          <a:p>
            <a:r>
              <a:rPr lang="en-US" sz="2300" dirty="0">
                <a:solidFill>
                  <a:srgbClr val="202122"/>
                </a:solidFill>
                <a:latin typeface="Arial" panose="020B0604020202020204" pitchFamily="34" charset="0"/>
              </a:rPr>
              <a:t>These results need to be stored on an individualized level to provide you with the best possible results. </a:t>
            </a:r>
          </a:p>
          <a:p>
            <a:r>
              <a:rPr lang="en-US" sz="2300" dirty="0">
                <a:solidFill>
                  <a:srgbClr val="202122"/>
                </a:solidFill>
                <a:latin typeface="Arial" panose="020B0604020202020204" pitchFamily="34" charset="0"/>
              </a:rPr>
              <a:t>However, people using Facebook don't necessarily consent to allowing individualized feeds. Maybe they would prefer a simpler algorithm such as "display the posts of all my friends in reverse chronological order"</a:t>
            </a:r>
            <a:endParaRPr lang="en-US" sz="2300" b="0" i="0" dirty="0">
              <a:solidFill>
                <a:srgbClr val="202122"/>
              </a:solidFill>
              <a:effectLst/>
              <a:latin typeface="Arial" panose="020B0604020202020204" pitchFamily="34" charset="0"/>
            </a:endParaRPr>
          </a:p>
          <a:p>
            <a:endParaRPr lang="en-US" dirty="0">
              <a:solidFill>
                <a:srgbClr val="202122"/>
              </a:solidFill>
              <a:latin typeface="Arial" panose="020B0604020202020204" pitchFamily="34" charset="0"/>
            </a:endParaRPr>
          </a:p>
        </p:txBody>
      </p:sp>
    </p:spTree>
    <p:extLst>
      <p:ext uri="{BB962C8B-B14F-4D97-AF65-F5344CB8AC3E}">
        <p14:creationId xmlns:p14="http://schemas.microsoft.com/office/powerpoint/2010/main" val="351620601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1932F3-9A30-4B64-8133-3B9138475EA1}"/>
              </a:ext>
            </a:extLst>
          </p:cNvPr>
          <p:cNvSpPr>
            <a:spLocks noGrp="1"/>
          </p:cNvSpPr>
          <p:nvPr>
            <p:ph type="title"/>
          </p:nvPr>
        </p:nvSpPr>
        <p:spPr/>
        <p:txBody>
          <a:bodyPr/>
          <a:lstStyle/>
          <a:p>
            <a:r>
              <a:rPr lang="en-US" dirty="0"/>
              <a:t>Individualized Feeds</a:t>
            </a:r>
          </a:p>
        </p:txBody>
      </p:sp>
      <p:sp>
        <p:nvSpPr>
          <p:cNvPr id="3" name="Content Placeholder 2">
            <a:extLst>
              <a:ext uri="{FF2B5EF4-FFF2-40B4-BE49-F238E27FC236}">
                <a16:creationId xmlns:a16="http://schemas.microsoft.com/office/drawing/2014/main" id="{5982994B-48BA-4BAE-9E03-5D9B3A836D04}"/>
              </a:ext>
            </a:extLst>
          </p:cNvPr>
          <p:cNvSpPr>
            <a:spLocks noGrp="1"/>
          </p:cNvSpPr>
          <p:nvPr>
            <p:ph idx="1"/>
          </p:nvPr>
        </p:nvSpPr>
        <p:spPr/>
        <p:txBody>
          <a:bodyPr>
            <a:normAutofit/>
          </a:bodyPr>
          <a:lstStyle/>
          <a:p>
            <a:r>
              <a:rPr lang="en-US" sz="2000" dirty="0">
                <a:solidFill>
                  <a:srgbClr val="202122"/>
                </a:solidFill>
                <a:latin typeface="Arial" panose="020B0604020202020204" pitchFamily="34" charset="0"/>
              </a:rPr>
              <a:t>Individualized feeds lead to people having different definitions of the truth. i.e. fake news</a:t>
            </a:r>
          </a:p>
          <a:p>
            <a:r>
              <a:rPr lang="en-US" sz="2000" b="0" i="0" dirty="0">
                <a:solidFill>
                  <a:srgbClr val="202122"/>
                </a:solidFill>
                <a:effectLst/>
                <a:latin typeface="Arial" panose="020B0604020202020204" pitchFamily="34" charset="0"/>
              </a:rPr>
              <a:t>This is a serious threat. Our society depends on people agreeing at least on </a:t>
            </a:r>
            <a:r>
              <a:rPr lang="en-US" sz="2000" b="0" i="1" dirty="0">
                <a:solidFill>
                  <a:srgbClr val="202122"/>
                </a:solidFill>
                <a:effectLst/>
                <a:latin typeface="Arial" panose="020B0604020202020204" pitchFamily="34" charset="0"/>
              </a:rPr>
              <a:t>some things</a:t>
            </a:r>
            <a:endParaRPr lang="en-US" sz="2000" b="0" dirty="0">
              <a:solidFill>
                <a:srgbClr val="202122"/>
              </a:solidFill>
              <a:effectLst/>
              <a:latin typeface="Arial" panose="020B0604020202020204" pitchFamily="34" charset="0"/>
            </a:endParaRPr>
          </a:p>
          <a:p>
            <a:r>
              <a:rPr lang="en-US" sz="2000" i="0" dirty="0">
                <a:solidFill>
                  <a:srgbClr val="202122"/>
                </a:solidFill>
                <a:latin typeface="Arial" panose="020B0604020202020204" pitchFamily="34" charset="0"/>
              </a:rPr>
              <a:t>Very few "things" are actually</a:t>
            </a:r>
            <a:r>
              <a:rPr lang="en-US" sz="2000" dirty="0">
                <a:solidFill>
                  <a:srgbClr val="202122"/>
                </a:solidFill>
                <a:latin typeface="Arial" panose="020B0604020202020204" pitchFamily="34" charset="0"/>
              </a:rPr>
              <a:t> "real." Mostly they are real because we all (or at least most of us) agree they are</a:t>
            </a:r>
          </a:p>
          <a:p>
            <a:pPr lvl="1"/>
            <a:r>
              <a:rPr lang="en-US" sz="2000" dirty="0">
                <a:solidFill>
                  <a:srgbClr val="202122"/>
                </a:solidFill>
                <a:latin typeface="Arial" panose="020B0604020202020204" pitchFamily="34" charset="0"/>
              </a:rPr>
              <a:t>m</a:t>
            </a:r>
            <a:r>
              <a:rPr lang="en-US" sz="2000" b="0" i="0" dirty="0">
                <a:solidFill>
                  <a:srgbClr val="202122"/>
                </a:solidFill>
                <a:effectLst/>
                <a:latin typeface="Arial" panose="020B0604020202020204" pitchFamily="34" charset="0"/>
              </a:rPr>
              <a:t>oney</a:t>
            </a:r>
          </a:p>
          <a:p>
            <a:pPr lvl="1"/>
            <a:r>
              <a:rPr lang="en-US" sz="2000">
                <a:solidFill>
                  <a:srgbClr val="202122"/>
                </a:solidFill>
                <a:latin typeface="Arial" panose="020B0604020202020204" pitchFamily="34" charset="0"/>
              </a:rPr>
              <a:t>history events</a:t>
            </a:r>
            <a:endParaRPr lang="en-US" sz="2000" b="0" i="0" dirty="0">
              <a:solidFill>
                <a:srgbClr val="202122"/>
              </a:solidFill>
              <a:effectLst/>
              <a:latin typeface="Arial" panose="020B0604020202020204" pitchFamily="34" charset="0"/>
            </a:endParaRPr>
          </a:p>
          <a:p>
            <a:endParaRPr lang="en-US" dirty="0">
              <a:solidFill>
                <a:srgbClr val="202122"/>
              </a:solidFill>
              <a:latin typeface="Arial" panose="020B0604020202020204" pitchFamily="34" charset="0"/>
            </a:endParaRPr>
          </a:p>
        </p:txBody>
      </p:sp>
    </p:spTree>
    <p:extLst>
      <p:ext uri="{BB962C8B-B14F-4D97-AF65-F5344CB8AC3E}">
        <p14:creationId xmlns:p14="http://schemas.microsoft.com/office/powerpoint/2010/main" val="401109522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1932F3-9A30-4B64-8133-3B9138475EA1}"/>
              </a:ext>
            </a:extLst>
          </p:cNvPr>
          <p:cNvSpPr>
            <a:spLocks noGrp="1"/>
          </p:cNvSpPr>
          <p:nvPr>
            <p:ph type="title"/>
          </p:nvPr>
        </p:nvSpPr>
        <p:spPr/>
        <p:txBody>
          <a:bodyPr/>
          <a:lstStyle/>
          <a:p>
            <a:r>
              <a:rPr lang="en-US" dirty="0"/>
              <a:t>Who owns it?</a:t>
            </a:r>
          </a:p>
        </p:txBody>
      </p:sp>
      <p:sp>
        <p:nvSpPr>
          <p:cNvPr id="3" name="Content Placeholder 2">
            <a:extLst>
              <a:ext uri="{FF2B5EF4-FFF2-40B4-BE49-F238E27FC236}">
                <a16:creationId xmlns:a16="http://schemas.microsoft.com/office/drawing/2014/main" id="{5982994B-48BA-4BAE-9E03-5D9B3A836D04}"/>
              </a:ext>
            </a:extLst>
          </p:cNvPr>
          <p:cNvSpPr>
            <a:spLocks noGrp="1"/>
          </p:cNvSpPr>
          <p:nvPr>
            <p:ph idx="1"/>
          </p:nvPr>
        </p:nvSpPr>
        <p:spPr/>
        <p:txBody>
          <a:bodyPr/>
          <a:lstStyle/>
          <a:p>
            <a:r>
              <a:rPr lang="en-US" sz="2000" dirty="0">
                <a:solidFill>
                  <a:srgbClr val="202122"/>
                </a:solidFill>
                <a:latin typeface="Arial" panose="020B0604020202020204" pitchFamily="34" charset="0"/>
              </a:rPr>
              <a:t>Should sites such as Google/Facebook/Amazon be allowed/required/forbidden from storing individualized data other than what is strictly necessary?</a:t>
            </a:r>
          </a:p>
          <a:p>
            <a:r>
              <a:rPr lang="en-US" sz="2000" b="0" i="0" dirty="0">
                <a:solidFill>
                  <a:srgbClr val="202122"/>
                </a:solidFill>
                <a:effectLst/>
                <a:latin typeface="Arial" panose="020B0604020202020204" pitchFamily="34" charset="0"/>
              </a:rPr>
              <a:t>If they store it, should they be allowed/required to provide a "back door" to the government to allow them to access it</a:t>
            </a:r>
          </a:p>
          <a:p>
            <a:r>
              <a:rPr lang="en-US" sz="2000" dirty="0">
                <a:solidFill>
                  <a:srgbClr val="202122"/>
                </a:solidFill>
                <a:latin typeface="Arial" panose="020B0604020202020204" pitchFamily="34" charset="0"/>
              </a:rPr>
              <a:t>If they provide a "back door" how can they possibly ensure that no other parties access this "back door"</a:t>
            </a:r>
            <a:endParaRPr lang="en-US" sz="2000" b="0" i="0" dirty="0">
              <a:solidFill>
                <a:srgbClr val="202122"/>
              </a:solidFill>
              <a:effectLst/>
              <a:latin typeface="Arial" panose="020B0604020202020204" pitchFamily="34" charset="0"/>
            </a:endParaRPr>
          </a:p>
          <a:p>
            <a:endParaRPr lang="en-US" dirty="0">
              <a:solidFill>
                <a:srgbClr val="202122"/>
              </a:solidFill>
              <a:latin typeface="Arial" panose="020B0604020202020204" pitchFamily="34" charset="0"/>
            </a:endParaRPr>
          </a:p>
        </p:txBody>
      </p:sp>
    </p:spTree>
    <p:extLst>
      <p:ext uri="{BB962C8B-B14F-4D97-AF65-F5344CB8AC3E}">
        <p14:creationId xmlns:p14="http://schemas.microsoft.com/office/powerpoint/2010/main" val="38892937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1932F3-9A30-4B64-8133-3B9138475EA1}"/>
              </a:ext>
            </a:extLst>
          </p:cNvPr>
          <p:cNvSpPr>
            <a:spLocks noGrp="1"/>
          </p:cNvSpPr>
          <p:nvPr>
            <p:ph type="title"/>
          </p:nvPr>
        </p:nvSpPr>
        <p:spPr/>
        <p:txBody>
          <a:bodyPr/>
          <a:lstStyle/>
          <a:p>
            <a:r>
              <a:rPr lang="en-US" dirty="0"/>
              <a:t>Consent</a:t>
            </a:r>
          </a:p>
        </p:txBody>
      </p:sp>
      <p:sp>
        <p:nvSpPr>
          <p:cNvPr id="3" name="Content Placeholder 2">
            <a:extLst>
              <a:ext uri="{FF2B5EF4-FFF2-40B4-BE49-F238E27FC236}">
                <a16:creationId xmlns:a16="http://schemas.microsoft.com/office/drawing/2014/main" id="{5982994B-48BA-4BAE-9E03-5D9B3A836D04}"/>
              </a:ext>
            </a:extLst>
          </p:cNvPr>
          <p:cNvSpPr>
            <a:spLocks noGrp="1"/>
          </p:cNvSpPr>
          <p:nvPr>
            <p:ph idx="1"/>
          </p:nvPr>
        </p:nvSpPr>
        <p:spPr/>
        <p:txBody>
          <a:bodyPr/>
          <a:lstStyle/>
          <a:p>
            <a:r>
              <a:rPr lang="en-US" sz="2000" dirty="0">
                <a:solidFill>
                  <a:srgbClr val="202122"/>
                </a:solidFill>
                <a:latin typeface="Arial" panose="020B0604020202020204" pitchFamily="34" charset="0"/>
              </a:rPr>
              <a:t>It's possible that I don't mind uploading pictures of myself to the internet</a:t>
            </a:r>
          </a:p>
          <a:p>
            <a:r>
              <a:rPr lang="en-US" sz="2000" b="0" i="0" dirty="0">
                <a:solidFill>
                  <a:srgbClr val="202122"/>
                </a:solidFill>
                <a:effectLst/>
                <a:latin typeface="Arial" panose="020B0604020202020204" pitchFamily="34" charset="0"/>
              </a:rPr>
              <a:t>But I </a:t>
            </a:r>
            <a:r>
              <a:rPr lang="en-US" sz="2000" dirty="0">
                <a:solidFill>
                  <a:srgbClr val="202122"/>
                </a:solidFill>
                <a:latin typeface="Arial" panose="020B0604020202020204" pitchFamily="34" charset="0"/>
              </a:rPr>
              <a:t>can upload pictures of other people, including children, who may not consent</a:t>
            </a:r>
          </a:p>
          <a:p>
            <a:r>
              <a:rPr lang="en-US" sz="2000" b="0" i="0" dirty="0">
                <a:solidFill>
                  <a:srgbClr val="202122"/>
                </a:solidFill>
                <a:effectLst/>
                <a:latin typeface="Arial" panose="020B0604020202020204" pitchFamily="34" charset="0"/>
              </a:rPr>
              <a:t>What if I change my mind later on?</a:t>
            </a:r>
          </a:p>
          <a:p>
            <a:pPr lvl="1"/>
            <a:r>
              <a:rPr lang="en-US" sz="1700" dirty="0">
                <a:solidFill>
                  <a:srgbClr val="202122"/>
                </a:solidFill>
                <a:latin typeface="Arial" panose="020B0604020202020204" pitchFamily="34" charset="0"/>
              </a:rPr>
              <a:t>Legally, this is what happens with children. Their parents consent to posting their picture on Facebook (parents control consent of their children in most cases). However, the child can't change their mind later on</a:t>
            </a:r>
          </a:p>
          <a:p>
            <a:r>
              <a:rPr lang="en-US" sz="2000" b="0" i="0" dirty="0">
                <a:solidFill>
                  <a:srgbClr val="202122"/>
                </a:solidFill>
                <a:effectLst/>
                <a:latin typeface="Arial" panose="020B0604020202020204" pitchFamily="34" charset="0"/>
              </a:rPr>
              <a:t>What if my employer/school forces me to use a technology as part of my job/studies?</a:t>
            </a:r>
          </a:p>
          <a:p>
            <a:endParaRPr lang="en-US" dirty="0">
              <a:solidFill>
                <a:srgbClr val="202122"/>
              </a:solidFill>
              <a:latin typeface="Arial" panose="020B0604020202020204" pitchFamily="34" charset="0"/>
            </a:endParaRPr>
          </a:p>
        </p:txBody>
      </p:sp>
    </p:spTree>
    <p:extLst>
      <p:ext uri="{BB962C8B-B14F-4D97-AF65-F5344CB8AC3E}">
        <p14:creationId xmlns:p14="http://schemas.microsoft.com/office/powerpoint/2010/main" val="349275700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1932F3-9A30-4B64-8133-3B9138475EA1}"/>
              </a:ext>
            </a:extLst>
          </p:cNvPr>
          <p:cNvSpPr>
            <a:spLocks noGrp="1"/>
          </p:cNvSpPr>
          <p:nvPr>
            <p:ph type="title"/>
          </p:nvPr>
        </p:nvSpPr>
        <p:spPr/>
        <p:txBody>
          <a:bodyPr/>
          <a:lstStyle/>
          <a:p>
            <a:r>
              <a:rPr lang="en-US" dirty="0"/>
              <a:t>Activity: (5 minutes)</a:t>
            </a:r>
          </a:p>
        </p:txBody>
      </p:sp>
      <p:sp>
        <p:nvSpPr>
          <p:cNvPr id="3" name="Content Placeholder 2">
            <a:extLst>
              <a:ext uri="{FF2B5EF4-FFF2-40B4-BE49-F238E27FC236}">
                <a16:creationId xmlns:a16="http://schemas.microsoft.com/office/drawing/2014/main" id="{5982994B-48BA-4BAE-9E03-5D9B3A836D04}"/>
              </a:ext>
            </a:extLst>
          </p:cNvPr>
          <p:cNvSpPr>
            <a:spLocks noGrp="1"/>
          </p:cNvSpPr>
          <p:nvPr>
            <p:ph idx="1"/>
          </p:nvPr>
        </p:nvSpPr>
        <p:spPr/>
        <p:txBody>
          <a:bodyPr/>
          <a:lstStyle/>
          <a:p>
            <a:r>
              <a:rPr lang="en-US" b="0" i="0" dirty="0">
                <a:solidFill>
                  <a:srgbClr val="202122"/>
                </a:solidFill>
                <a:effectLst/>
                <a:latin typeface="Arial" panose="020B0604020202020204" pitchFamily="34" charset="0"/>
              </a:rPr>
              <a:t>Do you think massive collection of data should exist at all? If yes, please list any guidelines you think are necessary to use this technology safely. If no, please </a:t>
            </a:r>
            <a:r>
              <a:rPr lang="en-US" dirty="0">
                <a:solidFill>
                  <a:srgbClr val="202122"/>
                </a:solidFill>
                <a:latin typeface="Arial" panose="020B0604020202020204" pitchFamily="34" charset="0"/>
              </a:rPr>
              <a:t>list any sacrifices of forbidding this technology.</a:t>
            </a:r>
            <a:endParaRPr lang="en-US" b="0" i="0" dirty="0">
              <a:solidFill>
                <a:srgbClr val="202122"/>
              </a:solidFill>
              <a:effectLst/>
              <a:latin typeface="Arial" panose="020B0604020202020204" pitchFamily="34" charset="0"/>
            </a:endParaRPr>
          </a:p>
          <a:p>
            <a:endParaRPr lang="en-US" dirty="0">
              <a:solidFill>
                <a:srgbClr val="202122"/>
              </a:solidFill>
              <a:latin typeface="Arial" panose="020B0604020202020204" pitchFamily="34" charset="0"/>
            </a:endParaRPr>
          </a:p>
        </p:txBody>
      </p:sp>
    </p:spTree>
    <p:extLst>
      <p:ext uri="{BB962C8B-B14F-4D97-AF65-F5344CB8AC3E}">
        <p14:creationId xmlns:p14="http://schemas.microsoft.com/office/powerpoint/2010/main" val="24897275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1932F3-9A30-4B64-8133-3B9138475EA1}"/>
              </a:ext>
            </a:extLst>
          </p:cNvPr>
          <p:cNvSpPr>
            <a:spLocks noGrp="1"/>
          </p:cNvSpPr>
          <p:nvPr>
            <p:ph type="title"/>
          </p:nvPr>
        </p:nvSpPr>
        <p:spPr/>
        <p:txBody>
          <a:bodyPr/>
          <a:lstStyle/>
          <a:p>
            <a:r>
              <a:rPr lang="en-US" dirty="0"/>
              <a:t>Big Brother : Origin</a:t>
            </a:r>
          </a:p>
        </p:txBody>
      </p:sp>
      <p:sp>
        <p:nvSpPr>
          <p:cNvPr id="3" name="Content Placeholder 2">
            <a:extLst>
              <a:ext uri="{FF2B5EF4-FFF2-40B4-BE49-F238E27FC236}">
                <a16:creationId xmlns:a16="http://schemas.microsoft.com/office/drawing/2014/main" id="{5982994B-48BA-4BAE-9E03-5D9B3A836D04}"/>
              </a:ext>
            </a:extLst>
          </p:cNvPr>
          <p:cNvSpPr>
            <a:spLocks noGrp="1"/>
          </p:cNvSpPr>
          <p:nvPr>
            <p:ph idx="1"/>
          </p:nvPr>
        </p:nvSpPr>
        <p:spPr/>
        <p:txBody>
          <a:bodyPr/>
          <a:lstStyle/>
          <a:p>
            <a:r>
              <a:rPr lang="en-US" b="0" i="0" dirty="0">
                <a:solidFill>
                  <a:srgbClr val="202122"/>
                </a:solidFill>
                <a:effectLst/>
                <a:latin typeface="Arial" panose="020B0604020202020204" pitchFamily="34" charset="0"/>
              </a:rPr>
              <a:t>The term </a:t>
            </a:r>
            <a:r>
              <a:rPr lang="en-US" b="0" i="1" dirty="0">
                <a:solidFill>
                  <a:srgbClr val="202122"/>
                </a:solidFill>
                <a:effectLst/>
                <a:latin typeface="Arial" panose="020B0604020202020204" pitchFamily="34" charset="0"/>
              </a:rPr>
              <a:t>Big Brother</a:t>
            </a:r>
            <a:r>
              <a:rPr lang="en-US" b="0" dirty="0">
                <a:solidFill>
                  <a:srgbClr val="202122"/>
                </a:solidFill>
                <a:effectLst/>
                <a:latin typeface="Arial" panose="020B0604020202020204" pitchFamily="34" charset="0"/>
              </a:rPr>
              <a:t> was first introduced in the George Orwell book </a:t>
            </a:r>
            <a:r>
              <a:rPr lang="en-US" b="0" i="1" dirty="0">
                <a:solidFill>
                  <a:srgbClr val="202122"/>
                </a:solidFill>
                <a:effectLst/>
                <a:latin typeface="Arial" panose="020B0604020202020204" pitchFamily="34" charset="0"/>
              </a:rPr>
              <a:t>1984</a:t>
            </a:r>
            <a:endParaRPr lang="en-US" b="0" dirty="0">
              <a:solidFill>
                <a:srgbClr val="202122"/>
              </a:solidFill>
              <a:effectLst/>
              <a:latin typeface="Arial" panose="020B0604020202020204" pitchFamily="34" charset="0"/>
            </a:endParaRPr>
          </a:p>
          <a:p>
            <a:r>
              <a:rPr lang="en-US" dirty="0">
                <a:solidFill>
                  <a:srgbClr val="202122"/>
                </a:solidFill>
                <a:latin typeface="Arial" panose="020B0604020202020204" pitchFamily="34" charset="0"/>
              </a:rPr>
              <a:t>In this book, all activities, including within one's home, were monitored by a video camera by "Big Brother" a.k.a. the state and often reminded that "Big Brother is Watching You"</a:t>
            </a:r>
          </a:p>
        </p:txBody>
      </p:sp>
    </p:spTree>
    <p:extLst>
      <p:ext uri="{BB962C8B-B14F-4D97-AF65-F5344CB8AC3E}">
        <p14:creationId xmlns:p14="http://schemas.microsoft.com/office/powerpoint/2010/main" val="2648691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1932F3-9A30-4B64-8133-3B9138475EA1}"/>
              </a:ext>
            </a:extLst>
          </p:cNvPr>
          <p:cNvSpPr>
            <a:spLocks noGrp="1"/>
          </p:cNvSpPr>
          <p:nvPr>
            <p:ph type="title"/>
          </p:nvPr>
        </p:nvSpPr>
        <p:spPr/>
        <p:txBody>
          <a:bodyPr/>
          <a:lstStyle/>
          <a:p>
            <a:r>
              <a:rPr lang="en-US" dirty="0"/>
              <a:t>Big Brother : Pop Culture</a:t>
            </a:r>
          </a:p>
        </p:txBody>
      </p:sp>
      <p:sp>
        <p:nvSpPr>
          <p:cNvPr id="3" name="Content Placeholder 2">
            <a:extLst>
              <a:ext uri="{FF2B5EF4-FFF2-40B4-BE49-F238E27FC236}">
                <a16:creationId xmlns:a16="http://schemas.microsoft.com/office/drawing/2014/main" id="{5982994B-48BA-4BAE-9E03-5D9B3A836D04}"/>
              </a:ext>
            </a:extLst>
          </p:cNvPr>
          <p:cNvSpPr>
            <a:spLocks noGrp="1"/>
          </p:cNvSpPr>
          <p:nvPr>
            <p:ph idx="1"/>
          </p:nvPr>
        </p:nvSpPr>
        <p:spPr/>
        <p:txBody>
          <a:bodyPr/>
          <a:lstStyle/>
          <a:p>
            <a:r>
              <a:rPr lang="en-US" b="0" i="0" dirty="0">
                <a:solidFill>
                  <a:srgbClr val="202122"/>
                </a:solidFill>
                <a:effectLst/>
                <a:latin typeface="Arial" panose="020B0604020202020204" pitchFamily="34" charset="0"/>
              </a:rPr>
              <a:t>Since the book, several TV shows have run referring to this</a:t>
            </a:r>
          </a:p>
          <a:p>
            <a:r>
              <a:rPr lang="en-US" dirty="0">
                <a:solidFill>
                  <a:srgbClr val="202122"/>
                </a:solidFill>
                <a:latin typeface="Arial" panose="020B0604020202020204" pitchFamily="34" charset="0"/>
              </a:rPr>
              <a:t>People live their lives in television as part of reality TV</a:t>
            </a:r>
          </a:p>
          <a:p>
            <a:pPr lvl="1"/>
            <a:r>
              <a:rPr lang="en-US" b="0" i="0" dirty="0">
                <a:solidFill>
                  <a:srgbClr val="202122"/>
                </a:solidFill>
                <a:effectLst/>
                <a:latin typeface="Arial" panose="020B0604020202020204" pitchFamily="34" charset="0"/>
              </a:rPr>
              <a:t>CBC show </a:t>
            </a:r>
            <a:r>
              <a:rPr lang="en-US" dirty="0">
                <a:solidFill>
                  <a:srgbClr val="202122"/>
                </a:solidFill>
                <a:latin typeface="Arial" panose="020B0604020202020204" pitchFamily="34" charset="0"/>
              </a:rPr>
              <a:t>Big Brother is in its 22</a:t>
            </a:r>
            <a:r>
              <a:rPr lang="en-US" baseline="30000" dirty="0">
                <a:solidFill>
                  <a:srgbClr val="202122"/>
                </a:solidFill>
                <a:latin typeface="Arial" panose="020B0604020202020204" pitchFamily="34" charset="0"/>
              </a:rPr>
              <a:t>nd</a:t>
            </a:r>
            <a:r>
              <a:rPr lang="en-US" dirty="0">
                <a:solidFill>
                  <a:srgbClr val="202122"/>
                </a:solidFill>
                <a:latin typeface="Arial" panose="020B0604020202020204" pitchFamily="34" charset="0"/>
              </a:rPr>
              <a:t> season (as of 2020)!</a:t>
            </a:r>
            <a:endParaRPr lang="en-US" b="0" i="0" dirty="0">
              <a:solidFill>
                <a:srgbClr val="202122"/>
              </a:solidFill>
              <a:effectLst/>
              <a:latin typeface="Arial" panose="020B0604020202020204" pitchFamily="34" charset="0"/>
            </a:endParaRPr>
          </a:p>
        </p:txBody>
      </p:sp>
    </p:spTree>
    <p:extLst>
      <p:ext uri="{BB962C8B-B14F-4D97-AF65-F5344CB8AC3E}">
        <p14:creationId xmlns:p14="http://schemas.microsoft.com/office/powerpoint/2010/main" val="38802973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1932F3-9A30-4B64-8133-3B9138475EA1}"/>
              </a:ext>
            </a:extLst>
          </p:cNvPr>
          <p:cNvSpPr>
            <a:spLocks noGrp="1"/>
          </p:cNvSpPr>
          <p:nvPr>
            <p:ph type="title"/>
          </p:nvPr>
        </p:nvSpPr>
        <p:spPr/>
        <p:txBody>
          <a:bodyPr/>
          <a:lstStyle/>
          <a:p>
            <a:r>
              <a:rPr lang="en-US" dirty="0"/>
              <a:t>Big Brother in the world of Algorithms</a:t>
            </a:r>
          </a:p>
        </p:txBody>
      </p:sp>
      <p:sp>
        <p:nvSpPr>
          <p:cNvPr id="3" name="Content Placeholder 2">
            <a:extLst>
              <a:ext uri="{FF2B5EF4-FFF2-40B4-BE49-F238E27FC236}">
                <a16:creationId xmlns:a16="http://schemas.microsoft.com/office/drawing/2014/main" id="{5982994B-48BA-4BAE-9E03-5D9B3A836D04}"/>
              </a:ext>
            </a:extLst>
          </p:cNvPr>
          <p:cNvSpPr>
            <a:spLocks noGrp="1"/>
          </p:cNvSpPr>
          <p:nvPr>
            <p:ph idx="1"/>
          </p:nvPr>
        </p:nvSpPr>
        <p:spPr/>
        <p:txBody>
          <a:bodyPr>
            <a:normAutofit/>
          </a:bodyPr>
          <a:lstStyle/>
          <a:p>
            <a:r>
              <a:rPr lang="en-US" b="0" i="0" dirty="0">
                <a:solidFill>
                  <a:srgbClr val="202122"/>
                </a:solidFill>
                <a:effectLst/>
                <a:latin typeface="Arial" panose="020B0604020202020204" pitchFamily="34" charset="0"/>
              </a:rPr>
              <a:t>In the context of technology, the idea of big brother is that everything you do is being tracked</a:t>
            </a:r>
          </a:p>
          <a:p>
            <a:r>
              <a:rPr lang="en-US" dirty="0">
                <a:solidFill>
                  <a:srgbClr val="202122"/>
                </a:solidFill>
                <a:latin typeface="Arial" panose="020B0604020202020204" pitchFamily="34" charset="0"/>
              </a:rPr>
              <a:t>In the novel </a:t>
            </a:r>
            <a:r>
              <a:rPr lang="en-US" i="1" dirty="0">
                <a:solidFill>
                  <a:srgbClr val="202122"/>
                </a:solidFill>
                <a:latin typeface="Arial" panose="020B0604020202020204" pitchFamily="34" charset="0"/>
              </a:rPr>
              <a:t>1984, </a:t>
            </a:r>
            <a:r>
              <a:rPr lang="en-US" dirty="0">
                <a:solidFill>
                  <a:srgbClr val="202122"/>
                </a:solidFill>
                <a:latin typeface="Arial" panose="020B0604020202020204" pitchFamily="34" charset="0"/>
              </a:rPr>
              <a:t>we could imagine that a team of people monitored all activity</a:t>
            </a:r>
          </a:p>
          <a:p>
            <a:r>
              <a:rPr lang="en-US" dirty="0">
                <a:solidFill>
                  <a:srgbClr val="202122"/>
                </a:solidFill>
                <a:latin typeface="Arial" panose="020B0604020202020204" pitchFamily="34" charset="0"/>
              </a:rPr>
              <a:t>Today, we don't need to watch activities. We can record them and then have algorithms analyze them for "interesting" things</a:t>
            </a:r>
          </a:p>
        </p:txBody>
      </p:sp>
    </p:spTree>
    <p:extLst>
      <p:ext uri="{BB962C8B-B14F-4D97-AF65-F5344CB8AC3E}">
        <p14:creationId xmlns:p14="http://schemas.microsoft.com/office/powerpoint/2010/main" val="41104996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1932F3-9A30-4B64-8133-3B9138475EA1}"/>
              </a:ext>
            </a:extLst>
          </p:cNvPr>
          <p:cNvSpPr>
            <a:spLocks noGrp="1"/>
          </p:cNvSpPr>
          <p:nvPr>
            <p:ph type="title"/>
          </p:nvPr>
        </p:nvSpPr>
        <p:spPr/>
        <p:txBody>
          <a:bodyPr/>
          <a:lstStyle/>
          <a:p>
            <a:r>
              <a:rPr lang="en-US" dirty="0"/>
              <a:t>Drowning with Data</a:t>
            </a:r>
          </a:p>
        </p:txBody>
      </p:sp>
      <p:sp>
        <p:nvSpPr>
          <p:cNvPr id="3" name="Content Placeholder 2">
            <a:extLst>
              <a:ext uri="{FF2B5EF4-FFF2-40B4-BE49-F238E27FC236}">
                <a16:creationId xmlns:a16="http://schemas.microsoft.com/office/drawing/2014/main" id="{5982994B-48BA-4BAE-9E03-5D9B3A836D04}"/>
              </a:ext>
            </a:extLst>
          </p:cNvPr>
          <p:cNvSpPr>
            <a:spLocks noGrp="1"/>
          </p:cNvSpPr>
          <p:nvPr>
            <p:ph idx="1"/>
          </p:nvPr>
        </p:nvSpPr>
        <p:spPr/>
        <p:txBody>
          <a:bodyPr/>
          <a:lstStyle/>
          <a:p>
            <a:r>
              <a:rPr lang="en-US" b="0" i="0" dirty="0">
                <a:solidFill>
                  <a:srgbClr val="202122"/>
                </a:solidFill>
                <a:effectLst/>
                <a:latin typeface="Arial" panose="020B0604020202020204" pitchFamily="34" charset="0"/>
              </a:rPr>
              <a:t>A common legal tactic is to produce a </a:t>
            </a:r>
            <a:r>
              <a:rPr lang="en-US" b="0" i="1" dirty="0">
                <a:solidFill>
                  <a:srgbClr val="202122"/>
                </a:solidFill>
                <a:effectLst/>
                <a:latin typeface="Arial" panose="020B0604020202020204" pitchFamily="34" charset="0"/>
              </a:rPr>
              <a:t>document dump</a:t>
            </a:r>
            <a:endParaRPr lang="en-US" b="0" dirty="0">
              <a:solidFill>
                <a:srgbClr val="202122"/>
              </a:solidFill>
              <a:effectLst/>
              <a:latin typeface="Arial" panose="020B0604020202020204" pitchFamily="34" charset="0"/>
            </a:endParaRPr>
          </a:p>
          <a:p>
            <a:r>
              <a:rPr lang="en-US" dirty="0">
                <a:solidFill>
                  <a:srgbClr val="202122"/>
                </a:solidFill>
                <a:latin typeface="Arial" panose="020B0604020202020204" pitchFamily="34" charset="0"/>
              </a:rPr>
              <a:t>This means responding to a subpoena (for example) by providing the required documents, but </a:t>
            </a:r>
            <a:r>
              <a:rPr lang="en-US" b="1" dirty="0">
                <a:solidFill>
                  <a:srgbClr val="202122"/>
                </a:solidFill>
                <a:latin typeface="Arial" panose="020B0604020202020204" pitchFamily="34" charset="0"/>
              </a:rPr>
              <a:t>also providing many more documents than needed</a:t>
            </a:r>
            <a:r>
              <a:rPr lang="en-US" dirty="0">
                <a:solidFill>
                  <a:srgbClr val="202122"/>
                </a:solidFill>
                <a:latin typeface="Arial" panose="020B0604020202020204" pitchFamily="34" charset="0"/>
              </a:rPr>
              <a:t> so that no one can easily sift through all the documents</a:t>
            </a:r>
          </a:p>
          <a:p>
            <a:r>
              <a:rPr lang="en-US" dirty="0">
                <a:solidFill>
                  <a:srgbClr val="202122"/>
                </a:solidFill>
                <a:latin typeface="Arial" panose="020B0604020202020204" pitchFamily="34" charset="0"/>
              </a:rPr>
              <a:t>In 2011, the University of North Carolina football team came under investigations related to academic </a:t>
            </a:r>
            <a:r>
              <a:rPr lang="en-US" dirty="0" err="1">
                <a:solidFill>
                  <a:srgbClr val="202122"/>
                </a:solidFill>
                <a:latin typeface="Arial" panose="020B0604020202020204" pitchFamily="34" charset="0"/>
              </a:rPr>
              <a:t>midconduct</a:t>
            </a:r>
            <a:r>
              <a:rPr lang="en-US" dirty="0">
                <a:solidFill>
                  <a:srgbClr val="202122"/>
                </a:solidFill>
                <a:latin typeface="Arial" panose="020B0604020202020204" pitchFamily="34" charset="0"/>
              </a:rPr>
              <a:t> as well as illegal recruiting tactics. Records were subpoenaed and eventually UNC released much extra information about all the players, including cell phone bills and parking tickets</a:t>
            </a:r>
          </a:p>
          <a:p>
            <a:pPr lvl="1"/>
            <a:r>
              <a:rPr lang="en-US" dirty="0">
                <a:solidFill>
                  <a:srgbClr val="202122"/>
                </a:solidFill>
                <a:latin typeface="Arial" panose="020B0604020202020204" pitchFamily="34" charset="0"/>
              </a:rPr>
              <a:t>Sources: </a:t>
            </a:r>
            <a:r>
              <a:rPr lang="en-US" dirty="0">
                <a:solidFill>
                  <a:srgbClr val="202122"/>
                </a:solidFill>
                <a:latin typeface="Arial" panose="020B0604020202020204" pitchFamily="34" charset="0"/>
                <a:hlinkClick r:id="rId2"/>
              </a:rPr>
              <a:t>https://www.dailytarheel.com/article/2011/06/unc_denied_temporary_stay_on_release_of_football_records</a:t>
            </a:r>
            <a:r>
              <a:rPr lang="en-US" dirty="0">
                <a:solidFill>
                  <a:srgbClr val="202122"/>
                </a:solidFill>
                <a:latin typeface="Arial" panose="020B0604020202020204" pitchFamily="34" charset="0"/>
              </a:rPr>
              <a:t> and </a:t>
            </a:r>
            <a:r>
              <a:rPr lang="en-US" dirty="0">
                <a:solidFill>
                  <a:srgbClr val="202122"/>
                </a:solidFill>
                <a:latin typeface="Arial" panose="020B0604020202020204" pitchFamily="34" charset="0"/>
                <a:hlinkClick r:id="rId3"/>
              </a:rPr>
              <a:t>https://www.wralsportsfan.com/unc/story/9735819/</a:t>
            </a:r>
            <a:endParaRPr lang="en-US" dirty="0">
              <a:solidFill>
                <a:srgbClr val="202122"/>
              </a:solidFill>
              <a:latin typeface="Arial" panose="020B0604020202020204" pitchFamily="34" charset="0"/>
            </a:endParaRPr>
          </a:p>
          <a:p>
            <a:r>
              <a:rPr lang="en-US" dirty="0">
                <a:solidFill>
                  <a:srgbClr val="202122"/>
                </a:solidFill>
                <a:latin typeface="Arial" panose="020B0604020202020204" pitchFamily="34" charset="0"/>
              </a:rPr>
              <a:t>With an AI to analyze this sort of data, the document dump would not work</a:t>
            </a:r>
          </a:p>
        </p:txBody>
      </p:sp>
    </p:spTree>
    <p:extLst>
      <p:ext uri="{BB962C8B-B14F-4D97-AF65-F5344CB8AC3E}">
        <p14:creationId xmlns:p14="http://schemas.microsoft.com/office/powerpoint/2010/main" val="32422243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 name="Rectangle 70">
            <a:extLst>
              <a:ext uri="{FF2B5EF4-FFF2-40B4-BE49-F238E27FC236}">
                <a16:creationId xmlns:a16="http://schemas.microsoft.com/office/drawing/2014/main" id="{E9751CB9-7B25-4EB8-9A6F-82F822549F1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Rectangle 72">
            <a:extLst>
              <a:ext uri="{FF2B5EF4-FFF2-40B4-BE49-F238E27FC236}">
                <a16:creationId xmlns:a16="http://schemas.microsoft.com/office/drawing/2014/main" id="{E1317383-CF3B-4B02-9512-BECBEF6362A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6534" y="457200"/>
            <a:ext cx="3703320" cy="94997"/>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75" name="Rectangle 74">
            <a:extLst>
              <a:ext uri="{FF2B5EF4-FFF2-40B4-BE49-F238E27FC236}">
                <a16:creationId xmlns:a16="http://schemas.microsoft.com/office/drawing/2014/main" id="{B1D4C7A0-6DF2-4F2D-A45D-F111582974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41830" y="457200"/>
            <a:ext cx="3703320" cy="9144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77" name="Rectangle 76">
            <a:extLst>
              <a:ext uri="{FF2B5EF4-FFF2-40B4-BE49-F238E27FC236}">
                <a16:creationId xmlns:a16="http://schemas.microsoft.com/office/drawing/2014/main" id="{DBF3943D-BCB6-4B31-809D-A005686483B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042147" y="453643"/>
            <a:ext cx="3703320" cy="98554"/>
          </a:xfrm>
          <a:prstGeom prst="rect">
            <a:avLst/>
          </a:prstGeom>
          <a:solidFill>
            <a:srgbClr val="969FA7"/>
          </a:solidFill>
          <a:ln>
            <a:noFill/>
          </a:ln>
          <a:effectLst/>
        </p:spPr>
        <p:style>
          <a:lnRef idx="1">
            <a:schemeClr val="accent1"/>
          </a:lnRef>
          <a:fillRef idx="3">
            <a:schemeClr val="accent1"/>
          </a:fillRef>
          <a:effectRef idx="2">
            <a:schemeClr val="accent1"/>
          </a:effectRef>
          <a:fontRef idx="minor">
            <a:schemeClr val="lt1"/>
          </a:fontRef>
        </p:style>
      </p:sp>
      <p:sp>
        <p:nvSpPr>
          <p:cNvPr id="79" name="Rectangle 78">
            <a:extLst>
              <a:ext uri="{FF2B5EF4-FFF2-40B4-BE49-F238E27FC236}">
                <a16:creationId xmlns:a16="http://schemas.microsoft.com/office/drawing/2014/main" id="{39373A6F-2E1F-4613-8E1D-D68057D29F3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2377" y="601200"/>
            <a:ext cx="3707477" cy="5624979"/>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2" name="Title 1">
            <a:extLst>
              <a:ext uri="{FF2B5EF4-FFF2-40B4-BE49-F238E27FC236}">
                <a16:creationId xmlns:a16="http://schemas.microsoft.com/office/drawing/2014/main" id="{D01932F3-9A30-4B64-8133-3B9138475EA1}"/>
              </a:ext>
            </a:extLst>
          </p:cNvPr>
          <p:cNvSpPr>
            <a:spLocks noGrp="1"/>
          </p:cNvSpPr>
          <p:nvPr>
            <p:ph type="title"/>
          </p:nvPr>
        </p:nvSpPr>
        <p:spPr>
          <a:xfrm>
            <a:off x="601255" y="702155"/>
            <a:ext cx="3409783" cy="1300365"/>
          </a:xfrm>
        </p:spPr>
        <p:txBody>
          <a:bodyPr>
            <a:normAutofit/>
          </a:bodyPr>
          <a:lstStyle/>
          <a:p>
            <a:r>
              <a:rPr lang="en-US">
                <a:solidFill>
                  <a:srgbClr val="FFFFFF"/>
                </a:solidFill>
              </a:rPr>
              <a:t>Internet</a:t>
            </a:r>
          </a:p>
        </p:txBody>
      </p:sp>
      <p:sp>
        <p:nvSpPr>
          <p:cNvPr id="3" name="Content Placeholder 2">
            <a:extLst>
              <a:ext uri="{FF2B5EF4-FFF2-40B4-BE49-F238E27FC236}">
                <a16:creationId xmlns:a16="http://schemas.microsoft.com/office/drawing/2014/main" id="{5982994B-48BA-4BAE-9E03-5D9B3A836D04}"/>
              </a:ext>
            </a:extLst>
          </p:cNvPr>
          <p:cNvSpPr>
            <a:spLocks noGrp="1"/>
          </p:cNvSpPr>
          <p:nvPr>
            <p:ph idx="1"/>
          </p:nvPr>
        </p:nvSpPr>
        <p:spPr>
          <a:xfrm>
            <a:off x="601255" y="2177142"/>
            <a:ext cx="3222710" cy="3727304"/>
          </a:xfrm>
        </p:spPr>
        <p:txBody>
          <a:bodyPr>
            <a:normAutofit fontScale="92500" lnSpcReduction="20000"/>
          </a:bodyPr>
          <a:lstStyle/>
          <a:p>
            <a:r>
              <a:rPr lang="en-US" dirty="0">
                <a:solidFill>
                  <a:srgbClr val="FFFFFF"/>
                </a:solidFill>
                <a:latin typeface="Arial" panose="020B0604020202020204" pitchFamily="34" charset="0"/>
              </a:rPr>
              <a:t>Every person who connects to the internet does so through an Internet Service Provider (ISP)</a:t>
            </a:r>
          </a:p>
          <a:p>
            <a:pPr lvl="1"/>
            <a:r>
              <a:rPr lang="en-US" dirty="0">
                <a:solidFill>
                  <a:srgbClr val="FFFFFF"/>
                </a:solidFill>
                <a:latin typeface="Arial" panose="020B0604020202020204" pitchFamily="34" charset="0"/>
              </a:rPr>
              <a:t>Example: Videotron, Bell, </a:t>
            </a:r>
            <a:r>
              <a:rPr lang="en-US" dirty="0" err="1">
                <a:solidFill>
                  <a:srgbClr val="FFFFFF"/>
                </a:solidFill>
                <a:latin typeface="Arial" panose="020B0604020202020204" pitchFamily="34" charset="0"/>
              </a:rPr>
              <a:t>TecSavvy</a:t>
            </a:r>
            <a:endParaRPr lang="en-US" dirty="0">
              <a:solidFill>
                <a:srgbClr val="FFFFFF"/>
              </a:solidFill>
              <a:latin typeface="Arial" panose="020B0604020202020204" pitchFamily="34" charset="0"/>
            </a:endParaRPr>
          </a:p>
          <a:p>
            <a:r>
              <a:rPr lang="en-US" b="0" i="0" dirty="0">
                <a:solidFill>
                  <a:srgbClr val="FFFFFF"/>
                </a:solidFill>
                <a:effectLst/>
                <a:latin typeface="Arial" panose="020B0604020202020204" pitchFamily="34" charset="0"/>
              </a:rPr>
              <a:t>The ISP servers the role that the </a:t>
            </a:r>
            <a:r>
              <a:rPr lang="en-US" i="1" dirty="0">
                <a:solidFill>
                  <a:srgbClr val="FFFFFF"/>
                </a:solidFill>
                <a:latin typeface="Arial" panose="020B0604020202020204" pitchFamily="34" charset="0"/>
              </a:rPr>
              <a:t>operator</a:t>
            </a:r>
            <a:r>
              <a:rPr lang="en-US" dirty="0">
                <a:solidFill>
                  <a:srgbClr val="FFFFFF"/>
                </a:solidFill>
                <a:latin typeface="Arial" panose="020B0604020202020204" pitchFamily="34" charset="0"/>
              </a:rPr>
              <a:t> used to in telephones.</a:t>
            </a:r>
          </a:p>
          <a:p>
            <a:r>
              <a:rPr lang="en-US" b="0" i="0" dirty="0">
                <a:solidFill>
                  <a:srgbClr val="FFFFFF"/>
                </a:solidFill>
                <a:effectLst/>
                <a:latin typeface="Arial" panose="020B0604020202020204" pitchFamily="34" charset="0"/>
              </a:rPr>
              <a:t>Within a home, you may create a Local Area Network (LAN) so that many computers can share the same connection</a:t>
            </a:r>
          </a:p>
          <a:p>
            <a:endParaRPr lang="en-US" dirty="0">
              <a:solidFill>
                <a:srgbClr val="FFFFFF"/>
              </a:solidFill>
              <a:latin typeface="Arial" panose="020B0604020202020204" pitchFamily="34" charset="0"/>
            </a:endParaRPr>
          </a:p>
        </p:txBody>
      </p:sp>
      <p:pic>
        <p:nvPicPr>
          <p:cNvPr id="1026" name="Picture 2">
            <a:extLst>
              <a:ext uri="{FF2B5EF4-FFF2-40B4-BE49-F238E27FC236}">
                <a16:creationId xmlns:a16="http://schemas.microsoft.com/office/drawing/2014/main" id="{A33AC5B2-1D7A-407A-81AF-DA8EA911974A}"/>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5032950" y="936141"/>
            <a:ext cx="5950065" cy="496830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9688768"/>
      </p:ext>
    </p:extLst>
  </p:cSld>
  <p:clrMapOvr>
    <a:overrideClrMapping bg1="dk1" tx1="lt1" bg2="dk2" tx2="lt2" accent1="accent1" accent2="accent2" accent3="accent3" accent4="accent4" accent5="accent5" accent6="accent6" hlink="hlink" folHlink="folHlink"/>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1932F3-9A30-4B64-8133-3B9138475EA1}"/>
              </a:ext>
            </a:extLst>
          </p:cNvPr>
          <p:cNvSpPr>
            <a:spLocks noGrp="1"/>
          </p:cNvSpPr>
          <p:nvPr>
            <p:ph type="title"/>
          </p:nvPr>
        </p:nvSpPr>
        <p:spPr/>
        <p:txBody>
          <a:bodyPr/>
          <a:lstStyle/>
          <a:p>
            <a:r>
              <a:rPr lang="en-US" dirty="0"/>
              <a:t>ISP Role</a:t>
            </a:r>
          </a:p>
        </p:txBody>
      </p:sp>
      <p:sp>
        <p:nvSpPr>
          <p:cNvPr id="3" name="Content Placeholder 2">
            <a:extLst>
              <a:ext uri="{FF2B5EF4-FFF2-40B4-BE49-F238E27FC236}">
                <a16:creationId xmlns:a16="http://schemas.microsoft.com/office/drawing/2014/main" id="{5982994B-48BA-4BAE-9E03-5D9B3A836D04}"/>
              </a:ext>
            </a:extLst>
          </p:cNvPr>
          <p:cNvSpPr>
            <a:spLocks noGrp="1"/>
          </p:cNvSpPr>
          <p:nvPr>
            <p:ph idx="1"/>
          </p:nvPr>
        </p:nvSpPr>
        <p:spPr/>
        <p:txBody>
          <a:bodyPr>
            <a:normAutofit/>
          </a:bodyPr>
          <a:lstStyle/>
          <a:p>
            <a:r>
              <a:rPr lang="en-US" dirty="0">
                <a:solidFill>
                  <a:srgbClr val="202122"/>
                </a:solidFill>
                <a:latin typeface="Arial" panose="020B0604020202020204" pitchFamily="34" charset="0"/>
              </a:rPr>
              <a:t>Whenever you access a page on the internet, you send a request from your computer to your ISP to "retrieve the data at google.com"</a:t>
            </a:r>
          </a:p>
          <a:p>
            <a:r>
              <a:rPr lang="en-US" b="0" i="0" dirty="0">
                <a:solidFill>
                  <a:srgbClr val="202122"/>
                </a:solidFill>
                <a:effectLst/>
                <a:latin typeface="Arial" panose="020B0604020202020204" pitchFamily="34" charset="0"/>
              </a:rPr>
              <a:t>The ISP has a table of records to translate "google.com" into a number</a:t>
            </a:r>
          </a:p>
          <a:p>
            <a:r>
              <a:rPr lang="en-US" dirty="0">
                <a:solidFill>
                  <a:srgbClr val="202122"/>
                </a:solidFill>
                <a:latin typeface="Arial" panose="020B0604020202020204" pitchFamily="34" charset="0"/>
              </a:rPr>
              <a:t>It connects to the machine at that number (a machine that Google owns) and forwards your request to "retrieve the data"</a:t>
            </a:r>
          </a:p>
          <a:p>
            <a:r>
              <a:rPr lang="en-US" dirty="0">
                <a:solidFill>
                  <a:srgbClr val="202122"/>
                </a:solidFill>
                <a:latin typeface="Arial" panose="020B0604020202020204" pitchFamily="34" charset="0"/>
              </a:rPr>
              <a:t>That computer then sends the data back to you, through the ISP.</a:t>
            </a:r>
            <a:endParaRPr lang="en-US" b="0" i="0" dirty="0">
              <a:solidFill>
                <a:srgbClr val="202122"/>
              </a:solidFill>
              <a:effectLst/>
              <a:latin typeface="Arial" panose="020B0604020202020204" pitchFamily="34" charset="0"/>
            </a:endParaRPr>
          </a:p>
          <a:p>
            <a:endParaRPr lang="en-US" dirty="0">
              <a:solidFill>
                <a:srgbClr val="202122"/>
              </a:solidFill>
              <a:latin typeface="Arial" panose="020B0604020202020204" pitchFamily="34" charset="0"/>
            </a:endParaRPr>
          </a:p>
        </p:txBody>
      </p:sp>
    </p:spTree>
    <p:extLst>
      <p:ext uri="{BB962C8B-B14F-4D97-AF65-F5344CB8AC3E}">
        <p14:creationId xmlns:p14="http://schemas.microsoft.com/office/powerpoint/2010/main" val="28663985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1932F3-9A30-4B64-8133-3B9138475EA1}"/>
              </a:ext>
            </a:extLst>
          </p:cNvPr>
          <p:cNvSpPr>
            <a:spLocks noGrp="1"/>
          </p:cNvSpPr>
          <p:nvPr>
            <p:ph type="title"/>
          </p:nvPr>
        </p:nvSpPr>
        <p:spPr/>
        <p:txBody>
          <a:bodyPr/>
          <a:lstStyle/>
          <a:p>
            <a:r>
              <a:rPr lang="en-US" dirty="0"/>
              <a:t>Encrypted Data</a:t>
            </a:r>
          </a:p>
        </p:txBody>
      </p:sp>
      <p:sp>
        <p:nvSpPr>
          <p:cNvPr id="3" name="Content Placeholder 2">
            <a:extLst>
              <a:ext uri="{FF2B5EF4-FFF2-40B4-BE49-F238E27FC236}">
                <a16:creationId xmlns:a16="http://schemas.microsoft.com/office/drawing/2014/main" id="{5982994B-48BA-4BAE-9E03-5D9B3A836D04}"/>
              </a:ext>
            </a:extLst>
          </p:cNvPr>
          <p:cNvSpPr>
            <a:spLocks noGrp="1"/>
          </p:cNvSpPr>
          <p:nvPr>
            <p:ph idx="1"/>
          </p:nvPr>
        </p:nvSpPr>
        <p:spPr/>
        <p:txBody>
          <a:bodyPr>
            <a:normAutofit/>
          </a:bodyPr>
          <a:lstStyle/>
          <a:p>
            <a:r>
              <a:rPr lang="en-US" dirty="0">
                <a:solidFill>
                  <a:srgbClr val="202122"/>
                </a:solidFill>
                <a:latin typeface="Arial" panose="020B0604020202020204" pitchFamily="34" charset="0"/>
              </a:rPr>
              <a:t>If a response is sent over https (instead of http), it means that it is encrypted</a:t>
            </a:r>
          </a:p>
          <a:p>
            <a:r>
              <a:rPr lang="en-US" b="0" i="0" dirty="0">
                <a:solidFill>
                  <a:srgbClr val="202122"/>
                </a:solidFill>
                <a:effectLst/>
                <a:latin typeface="Arial" panose="020B0604020202020204" pitchFamily="34" charset="0"/>
              </a:rPr>
              <a:t>This means that the ISP can not see the </a:t>
            </a:r>
            <a:r>
              <a:rPr lang="en-US" i="1" dirty="0">
                <a:solidFill>
                  <a:srgbClr val="202122"/>
                </a:solidFill>
                <a:latin typeface="Arial" panose="020B0604020202020204" pitchFamily="34" charset="0"/>
              </a:rPr>
              <a:t>contents</a:t>
            </a:r>
            <a:r>
              <a:rPr lang="en-US" dirty="0">
                <a:solidFill>
                  <a:srgbClr val="202122"/>
                </a:solidFill>
                <a:latin typeface="Arial" panose="020B0604020202020204" pitchFamily="34" charset="0"/>
              </a:rPr>
              <a:t> of the data sent between you and Google</a:t>
            </a:r>
          </a:p>
          <a:p>
            <a:r>
              <a:rPr lang="en-US" b="0" i="0" dirty="0">
                <a:solidFill>
                  <a:srgbClr val="202122"/>
                </a:solidFill>
                <a:effectLst/>
                <a:latin typeface="Arial" panose="020B0604020202020204" pitchFamily="34" charset="0"/>
              </a:rPr>
              <a:t>However, they can see the </a:t>
            </a:r>
            <a:r>
              <a:rPr lang="en-US" b="0" i="1" dirty="0">
                <a:solidFill>
                  <a:srgbClr val="202122"/>
                </a:solidFill>
                <a:effectLst/>
                <a:latin typeface="Arial" panose="020B0604020202020204" pitchFamily="34" charset="0"/>
              </a:rPr>
              <a:t>metadata</a:t>
            </a:r>
            <a:r>
              <a:rPr lang="en-US" b="0" dirty="0">
                <a:solidFill>
                  <a:srgbClr val="202122"/>
                </a:solidFill>
                <a:effectLst/>
                <a:latin typeface="Arial" panose="020B0604020202020204" pitchFamily="34" charset="0"/>
              </a:rPr>
              <a:t> </a:t>
            </a:r>
            <a:r>
              <a:rPr lang="en-US" dirty="0">
                <a:solidFill>
                  <a:srgbClr val="202122"/>
                </a:solidFill>
                <a:latin typeface="Arial" panose="020B0604020202020204" pitchFamily="34" charset="0"/>
              </a:rPr>
              <a:t>of the request, including the </a:t>
            </a:r>
            <a:r>
              <a:rPr lang="en-US" dirty="0" err="1">
                <a:solidFill>
                  <a:srgbClr val="202122"/>
                </a:solidFill>
                <a:latin typeface="Arial" panose="020B0604020202020204" pitchFamily="34" charset="0"/>
              </a:rPr>
              <a:t>url</a:t>
            </a:r>
            <a:r>
              <a:rPr lang="en-US" dirty="0">
                <a:solidFill>
                  <a:srgbClr val="202122"/>
                </a:solidFill>
                <a:latin typeface="Arial" panose="020B0604020202020204" pitchFamily="34" charset="0"/>
              </a:rPr>
              <a:t> (which they need to have) as well as the size of the response</a:t>
            </a:r>
            <a:endParaRPr lang="en-US" b="0" i="0" dirty="0">
              <a:solidFill>
                <a:srgbClr val="202122"/>
              </a:solidFill>
              <a:effectLst/>
              <a:latin typeface="Arial" panose="020B0604020202020204" pitchFamily="34" charset="0"/>
            </a:endParaRPr>
          </a:p>
          <a:p>
            <a:endParaRPr lang="en-US" dirty="0">
              <a:solidFill>
                <a:srgbClr val="202122"/>
              </a:solidFill>
              <a:latin typeface="Arial" panose="020B0604020202020204" pitchFamily="34" charset="0"/>
            </a:endParaRPr>
          </a:p>
        </p:txBody>
      </p:sp>
    </p:spTree>
    <p:extLst>
      <p:ext uri="{BB962C8B-B14F-4D97-AF65-F5344CB8AC3E}">
        <p14:creationId xmlns:p14="http://schemas.microsoft.com/office/powerpoint/2010/main" val="389036773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1932F3-9A30-4B64-8133-3B9138475EA1}"/>
              </a:ext>
            </a:extLst>
          </p:cNvPr>
          <p:cNvSpPr>
            <a:spLocks noGrp="1"/>
          </p:cNvSpPr>
          <p:nvPr>
            <p:ph type="title"/>
          </p:nvPr>
        </p:nvSpPr>
        <p:spPr/>
        <p:txBody>
          <a:bodyPr/>
          <a:lstStyle/>
          <a:p>
            <a:r>
              <a:rPr lang="en-US" dirty="0"/>
              <a:t>Activity (5 minutes)</a:t>
            </a:r>
          </a:p>
        </p:txBody>
      </p:sp>
      <p:sp>
        <p:nvSpPr>
          <p:cNvPr id="3" name="Content Placeholder 2">
            <a:extLst>
              <a:ext uri="{FF2B5EF4-FFF2-40B4-BE49-F238E27FC236}">
                <a16:creationId xmlns:a16="http://schemas.microsoft.com/office/drawing/2014/main" id="{5982994B-48BA-4BAE-9E03-5D9B3A836D04}"/>
              </a:ext>
            </a:extLst>
          </p:cNvPr>
          <p:cNvSpPr>
            <a:spLocks noGrp="1"/>
          </p:cNvSpPr>
          <p:nvPr>
            <p:ph idx="1"/>
          </p:nvPr>
        </p:nvSpPr>
        <p:spPr/>
        <p:txBody>
          <a:bodyPr>
            <a:normAutofit/>
          </a:bodyPr>
          <a:lstStyle/>
          <a:p>
            <a:r>
              <a:rPr lang="en-US" b="0" i="0" dirty="0">
                <a:solidFill>
                  <a:srgbClr val="202122"/>
                </a:solidFill>
                <a:effectLst/>
                <a:latin typeface="Arial" panose="020B0604020202020204" pitchFamily="34" charset="0"/>
              </a:rPr>
              <a:t>Should ISPs be allowed to store this information or required to purge it?</a:t>
            </a:r>
          </a:p>
          <a:p>
            <a:r>
              <a:rPr lang="en-US" dirty="0">
                <a:solidFill>
                  <a:srgbClr val="202122"/>
                </a:solidFill>
                <a:latin typeface="Arial" panose="020B0604020202020204" pitchFamily="34" charset="0"/>
              </a:rPr>
              <a:t>If they are required to purge it, what obligation do they have to truly purge it. For example, even if you delete a file from a computer, some remnants may "linger" in the hard drive somewhere. Imagine as a comparison destroying a document by shredding it---if you're not careful, you may leave some remnants of the document </a:t>
            </a:r>
            <a:r>
              <a:rPr lang="en-US" dirty="0" err="1">
                <a:solidFill>
                  <a:srgbClr val="202122"/>
                </a:solidFill>
                <a:latin typeface="Arial" panose="020B0604020202020204" pitchFamily="34" charset="0"/>
              </a:rPr>
              <a:t>unshredded</a:t>
            </a:r>
            <a:r>
              <a:rPr lang="en-US" dirty="0">
                <a:solidFill>
                  <a:srgbClr val="202122"/>
                </a:solidFill>
                <a:latin typeface="Arial" panose="020B0604020202020204" pitchFamily="34" charset="0"/>
              </a:rPr>
              <a:t> and someone can put the pieces back together.</a:t>
            </a:r>
          </a:p>
        </p:txBody>
      </p:sp>
    </p:spTree>
    <p:extLst>
      <p:ext uri="{BB962C8B-B14F-4D97-AF65-F5344CB8AC3E}">
        <p14:creationId xmlns:p14="http://schemas.microsoft.com/office/powerpoint/2010/main" val="1886729442"/>
      </p:ext>
    </p:extLst>
  </p:cSld>
  <p:clrMapOvr>
    <a:masterClrMapping/>
  </p:clrMapOvr>
</p:sld>
</file>

<file path=ppt/theme/theme1.xml><?xml version="1.0" encoding="utf-8"?>
<a:theme xmlns:a="http://schemas.openxmlformats.org/drawingml/2006/main" name="DividendVTI">
  <a:themeElements>
    <a:clrScheme name="Blue II">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EAC1C"/>
      </a:hlink>
      <a:folHlink>
        <a:srgbClr val="B26B02"/>
      </a:folHlink>
    </a:clrScheme>
    <a:fontScheme name="Dividend">
      <a:majorFont>
        <a:latin typeface="Franklin Gothic Demi"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vidend">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DividendVTI" id="{97558BDE-0B66-457C-BB6F-7B1B22DAA9B8}" vid="{F53508A3-AC60-448A-AF37-934D5F1A0D5E}"/>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Status xmlns="71af3243-3dd4-4a8d-8c0d-dd76da1f02a5">Not started</Status>
    <MediaServiceKeyPoints xmlns="71af3243-3dd4-4a8d-8c0d-dd76da1f02a5"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12" ma:contentTypeDescription="Create a new document." ma:contentTypeScope="" ma:versionID="a410dd7f93c95333ffa1b60ed6adedd1">
  <xsd:schema xmlns:xsd="http://www.w3.org/2001/XMLSchema" xmlns:xs="http://www.w3.org/2001/XMLSchema" xmlns:p="http://schemas.microsoft.com/office/2006/metadata/properties" xmlns:ns2="71af3243-3dd4-4a8d-8c0d-dd76da1f02a5" xmlns:ns3="16c05727-aa75-4e4a-9b5f-8a80a1165891" targetNamespace="http://schemas.microsoft.com/office/2006/metadata/properties" ma:root="true" ma:fieldsID="a936d9baba76aa3866493feff160faab" ns2:_="" ns3:_="">
    <xsd:import namespace="71af3243-3dd4-4a8d-8c0d-dd76da1f02a5"/>
    <xsd:import namespace="16c05727-aa75-4e4a-9b5f-8a80a1165891"/>
    <xsd:element name="properties">
      <xsd:complexType>
        <xsd:sequence>
          <xsd:element name="documentManagement">
            <xsd:complexType>
              <xsd:all>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element ref="ns2:Statu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internalName="MediaServiceOCR" ma:readOnly="true">
      <xsd:simpleType>
        <xsd:restriction base="dms:Note">
          <xsd:maxLength value="255"/>
        </xsd:restriction>
      </xsd:simpleType>
    </xsd:element>
    <xsd:element name="MediaServiceAutoTags" ma:index="11" nillable="true" ma:displayName="MediaServiceAutoTags"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fals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element name="Status" ma:index="19" nillable="true" ma:displayName="Status" ma:default="Not started" ma:format="Dropdown" ma:internalName="Status">
      <xsd:simpleType>
        <xsd:restriction base="dms:Choice">
          <xsd:enumeration value="Not started"/>
          <xsd:enumeration value="In Progress"/>
          <xsd:enumeration value="Completed"/>
        </xsd:restriction>
      </xsd:simple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8D289AE2-D2AE-49D1-AFAC-3A79F6794255}">
  <ds:schemaRefs>
    <ds:schemaRef ds:uri="http://schemas.microsoft.com/office/2006/metadata/properties"/>
    <ds:schemaRef ds:uri="http://schemas.microsoft.com/office/infopath/2007/PartnerControls"/>
    <ds:schemaRef ds:uri="71af3243-3dd4-4a8d-8c0d-dd76da1f02a5"/>
  </ds:schemaRefs>
</ds:datastoreItem>
</file>

<file path=customXml/itemProps2.xml><?xml version="1.0" encoding="utf-8"?>
<ds:datastoreItem xmlns:ds="http://schemas.openxmlformats.org/officeDocument/2006/customXml" ds:itemID="{927BD4C1-B6B1-4715-ABF9-E660A51A4EA0}">
  <ds:schemaRefs>
    <ds:schemaRef ds:uri="http://schemas.microsoft.com/sharepoint/v3/contenttype/forms"/>
  </ds:schemaRefs>
</ds:datastoreItem>
</file>

<file path=customXml/itemProps3.xml><?xml version="1.0" encoding="utf-8"?>
<ds:datastoreItem xmlns:ds="http://schemas.openxmlformats.org/officeDocument/2006/customXml" ds:itemID="{41E7CA09-9778-4414-AE97-8064B12DA30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1af3243-3dd4-4a8d-8c0d-dd76da1f02a5"/>
    <ds:schemaRef ds:uri="16c05727-aa75-4e4a-9b5f-8a80a116589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2638</TotalTime>
  <Words>1298</Words>
  <Application>Microsoft Office PowerPoint</Application>
  <PresentationFormat>Widescreen</PresentationFormat>
  <Paragraphs>84</Paragraphs>
  <Slides>19</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19</vt:i4>
      </vt:variant>
    </vt:vector>
  </HeadingPairs>
  <TitlesOfParts>
    <vt:vector size="24" baseType="lpstr">
      <vt:lpstr>Arial</vt:lpstr>
      <vt:lpstr>Franklin Gothic Book</vt:lpstr>
      <vt:lpstr>Franklin Gothic Demi</vt:lpstr>
      <vt:lpstr>Wingdings 2</vt:lpstr>
      <vt:lpstr>DividendVTI</vt:lpstr>
      <vt:lpstr>Big Brother</vt:lpstr>
      <vt:lpstr>Big Brother : Origin</vt:lpstr>
      <vt:lpstr>Big Brother : Pop Culture</vt:lpstr>
      <vt:lpstr>Big Brother in the world of Algorithms</vt:lpstr>
      <vt:lpstr>Drowning with Data</vt:lpstr>
      <vt:lpstr>Internet</vt:lpstr>
      <vt:lpstr>ISP Role</vt:lpstr>
      <vt:lpstr>Encrypted Data</vt:lpstr>
      <vt:lpstr>Activity (5 minutes)</vt:lpstr>
      <vt:lpstr>Role of Website</vt:lpstr>
      <vt:lpstr>Activity (5 minutes)</vt:lpstr>
      <vt:lpstr>Activity (5 minutes)</vt:lpstr>
      <vt:lpstr>Who Owns the DAta?</vt:lpstr>
      <vt:lpstr>Earlier detection of Illnesses</vt:lpstr>
      <vt:lpstr>Individualized Data</vt:lpstr>
      <vt:lpstr>Individualized Feeds</vt:lpstr>
      <vt:lpstr>Who owns it?</vt:lpstr>
      <vt:lpstr>Consent</vt:lpstr>
      <vt:lpstr>Activity: (5 minutes)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Big Brother</dc:title>
  <dc:creator>Dan Pomerantz</dc:creator>
  <cp:lastModifiedBy>Dan Pomerantz</cp:lastModifiedBy>
  <cp:revision>12</cp:revision>
  <dcterms:created xsi:type="dcterms:W3CDTF">2020-09-14T17:24:27Z</dcterms:created>
  <dcterms:modified xsi:type="dcterms:W3CDTF">2020-09-16T13:23:07Z</dcterms:modified>
</cp:coreProperties>
</file>