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8"/>
  </p:notesMasterIdLst>
  <p:sldIdLst>
    <p:sldId id="257" r:id="rId5"/>
    <p:sldId id="260" r:id="rId6"/>
    <p:sldId id="290" r:id="rId7"/>
    <p:sldId id="291" r:id="rId8"/>
    <p:sldId id="292" r:id="rId9"/>
    <p:sldId id="294" r:id="rId10"/>
    <p:sldId id="295" r:id="rId11"/>
    <p:sldId id="293" r:id="rId12"/>
    <p:sldId id="282" r:id="rId13"/>
    <p:sldId id="296" r:id="rId14"/>
    <p:sldId id="297" r:id="rId15"/>
    <p:sldId id="26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57419" autoAdjust="0"/>
  </p:normalViewPr>
  <p:slideViewPr>
    <p:cSldViewPr snapToGrid="0">
      <p:cViewPr varScale="1">
        <p:scale>
          <a:sx n="59" d="100"/>
          <a:sy n="59" d="100"/>
        </p:scale>
        <p:origin x="2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6:42.7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5616 1,'-2193'0,"1823"3,232 3,-182 32,233-21,1 4,0 3,-90 40,-330 155,496-215,0 1,0 1,1-1,0 1,0 1,0 0,1 0,0 1,0 0,-10 13,0 6,1 1,-16 36,15-28,-200 351,150-280,-124 148,-102 78,271-303,2 1,-23 44,11-17,-53 106,14-25,19-46,4 3,4 1,-39 125,1 78,69-237,4 1,-6 121,19 549,1-187,-39 149,9 599,29-853,-6-260,7 211,0-361,1 0,1-1,2 1,13 34,56 115,-35-88,24 51,6-2,103 151,265 357,32-18,88-7,-499-570,2-2,130 80,-150-109,1-2,82 30,101 17,-112-37,870 191,19-77,-840-124,2350 163,-1796-197,-543 0,-2-9,187-45,-311 51,0-2,-2-2,0-3,-1-1,59-40,72-37,3 8,216-78,398-84,-196 84,338-91,-314 69,-446 124,242-130,-268 126,-109 55,-1-1,-1-2,-1-2,-1-2,63-51,-73 47,-1-1,-2-1,-1-2,-1 0,-2-1,-1-1,-2-1,19-54,2-29,30-160,-40 151,78-477,-85 279,1-15,3 173,8-49,6-251,-40-804,-1 540,-2 658,-17-103,1 17,1 20,-45-171,28 153,-119-442,-30 8,141 457,-1-2,-7 2,-127-236,160 335,-71-112,74 124,-1 2,0-1,-2 2,-25-22,28 32,-1 0,0 1,-1 0,0 2,-1 0,1 1,-1 1,-32-5,-6-3,-303-96,158 58,-430-130,287 71,-380-70,291 95,295 67,-92-19,130 12,-2 4,0 5,-173-6,-1519 27,1752-8,-1-1,-65-15,-9-2,-140-23,123 18,21 1,59 12,-69-7,89 15,0-2,1-2,0-1,1-1,-45-22,47 22,0 0,-1 3,0 0,-1 2,-54-3,-172 10,127 3,80-3,-17 1,1-3,-1-3,-86-16,98 8,6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15.8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16.1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16.4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21.5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21.8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22.6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31.3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9T14:58:31.7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1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6369C-5BE7-48CA-8633-CA80B4CCFEF5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4C67-4950-4691-968E-405C0BF5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2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4C67-4950-4691-968E-405C0BF52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 Philipp </a:t>
            </a:r>
            <a:r>
              <a:rPr lang="en-US" dirty="0" err="1"/>
              <a:t>Harsdorffer</a:t>
            </a:r>
            <a:endParaRPr lang="en-US" dirty="0"/>
          </a:p>
          <a:p>
            <a:r>
              <a:rPr lang="en-US" dirty="0"/>
              <a:t>-Experimented with auto text generation using a die. Each side of the die contained a different letter and could be used to generate text this way</a:t>
            </a:r>
          </a:p>
          <a:p>
            <a:r>
              <a:rPr lang="en-US" dirty="0"/>
              <a:t>-The picture on the right is "The Five Fold Thought ring of the German Language" and contains 5 concentric circles. You spin these circles (independently). Each circle contains various parts of the word (e.g. stem, middle letters, suffix,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-You can also imagine a text generation system that involves 3 "die" One for subject nouns, one for verbs, and one for direct object nouns</a:t>
            </a:r>
          </a:p>
          <a:p>
            <a:r>
              <a:rPr lang="en-US" dirty="0"/>
              <a:t>-We could say that this is an "AI" without the hardware</a:t>
            </a:r>
          </a:p>
          <a:p>
            <a:r>
              <a:rPr lang="en-US" dirty="0" err="1"/>
              <a:t>Src</a:t>
            </a:r>
            <a:r>
              <a:rPr lang="en-US" dirty="0"/>
              <a:t>: http://mathesonmarcault.com/index.php/2015/12/15/randomly-generated-title-goes-here/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4C67-4950-4691-968E-405C0BF52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7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an important concept in artificial intelligence called the </a:t>
            </a:r>
            <a:r>
              <a:rPr lang="en-US" i="1" dirty="0"/>
              <a:t>Turing Test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The idea is that an artificial intelligence is considered to pass the Turing test if a person is unable to determine which of the 2 speakers they are interacting with is human and which is a machine </a:t>
            </a:r>
          </a:p>
          <a:p>
            <a:endParaRPr lang="en-US" i="0" dirty="0"/>
          </a:p>
          <a:p>
            <a:r>
              <a:rPr lang="en-US" i="0" dirty="0"/>
              <a:t>So this is the goal with a text generation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4C67-4950-4691-968E-405C0BF52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4C67-4950-4691-968E-405C0BF52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4C67-4950-4691-968E-405C0BF52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4C67-4950-4691-968E-405C0BF52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8.png"/><Relationship Id="rId7" Type="http://schemas.openxmlformats.org/officeDocument/2006/relationships/customXml" Target="../ink/ink6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9.png"/><Relationship Id="rId5" Type="http://schemas.openxmlformats.org/officeDocument/2006/relationships/customXml" Target="../ink/ink4.xml"/><Relationship Id="rId10" Type="http://schemas.openxmlformats.org/officeDocument/2006/relationships/customXml" Target="../ink/ink9.xml"/><Relationship Id="rId4" Type="http://schemas.openxmlformats.org/officeDocument/2006/relationships/customXml" Target="../ink/ink3.xml"/><Relationship Id="rId9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Automatic Text Generation Systems: </a:t>
            </a:r>
            <a:br>
              <a:rPr lang="en-US" dirty="0"/>
            </a:br>
            <a:r>
              <a:rPr lang="en-US" dirty="0"/>
              <a:t>A Brief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Daniel Pomerantz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Test : Which is the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085683"/>
            <a:ext cx="4603897" cy="3634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Grass pollen levels for Friday have increased from the moderate to high levels of yesterday with values of around 6 to 7 across most parts of the country. However, in Northern areas, pollen levels will be moderate with values of 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BB05E-32D8-4A3E-9334-EF700F8184F4}"/>
              </a:ext>
            </a:extLst>
          </p:cNvPr>
          <p:cNvSpPr txBox="1"/>
          <p:nvPr/>
        </p:nvSpPr>
        <p:spPr>
          <a:xfrm>
            <a:off x="6602818" y="2721935"/>
            <a:ext cx="4603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Pollen counts are expected to remain high at level 6 over most of Scotland, and even level 7 in the south east. The only relief is in the Northern Isles and far northeast of mainland Scotland with medium levels of pollen count.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040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Test : Which is the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085683"/>
            <a:ext cx="4603897" cy="3634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Grass pollen levels for Friday have increased from the moderate to high levels of yesterday with values of around 6 to 7 across most parts of the country. However, in Northern areas, pollen levels will be moderate with values of 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BB05E-32D8-4A3E-9334-EF700F8184F4}"/>
              </a:ext>
            </a:extLst>
          </p:cNvPr>
          <p:cNvSpPr txBox="1"/>
          <p:nvPr/>
        </p:nvSpPr>
        <p:spPr>
          <a:xfrm>
            <a:off x="6602818" y="2721935"/>
            <a:ext cx="4603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Pollen counts are expected to remain high at level 6 over most of Scotland, and even level 7 in the south east. The only relief is in the Northern Isles and far northeast of mainland Scotland with medium levels of pollen count.</a:t>
            </a:r>
            <a:endParaRPr 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D4FE5A-4464-4076-A934-9E3D43A9018C}"/>
                  </a:ext>
                </a:extLst>
              </p14:cNvPr>
              <p14:cNvContentPartPr/>
              <p14:nvPr/>
            </p14:nvContentPartPr>
            <p14:xfrm>
              <a:off x="274713" y="2040982"/>
              <a:ext cx="5254920" cy="417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D4FE5A-4464-4076-A934-9E3D43A901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73" y="2032342"/>
                <a:ext cx="5272560" cy="41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34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News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Sports recaps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Weather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Financial reports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Real estate analysis</a:t>
            </a:r>
          </a:p>
          <a:p>
            <a:endParaRPr lang="en-US" sz="18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5D3047-13B4-4517-9940-15F548C6A0B6}"/>
              </a:ext>
            </a:extLst>
          </p:cNvPr>
          <p:cNvGrpSpPr/>
          <p:nvPr/>
        </p:nvGrpSpPr>
        <p:grpSpPr>
          <a:xfrm>
            <a:off x="1530393" y="1700422"/>
            <a:ext cx="360" cy="360"/>
            <a:chOff x="1530393" y="170042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5C9A52-F308-4225-933D-0309F95CA9CE}"/>
                    </a:ext>
                  </a:extLst>
                </p14:cNvPr>
                <p14:cNvContentPartPr/>
                <p14:nvPr/>
              </p14:nvContentPartPr>
              <p14:xfrm>
                <a:off x="1530393" y="170042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5C9A52-F308-4225-933D-0309F95CA9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1753" y="16914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142DB2-C283-4075-977A-1ECEC67C65DD}"/>
                    </a:ext>
                  </a:extLst>
                </p14:cNvPr>
                <p14:cNvContentPartPr/>
                <p14:nvPr/>
              </p14:nvContentPartPr>
              <p14:xfrm>
                <a:off x="1530393" y="170042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142DB2-C283-4075-977A-1ECEC67C65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1753" y="16914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17E67B-7580-4ABF-96F1-0F32B8937B1C}"/>
                  </a:ext>
                </a:extLst>
              </p14:cNvPr>
              <p14:cNvContentPartPr/>
              <p14:nvPr/>
            </p14:nvContentPartPr>
            <p14:xfrm>
              <a:off x="1509513" y="17429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17E67B-7580-4ABF-96F1-0F32B8937B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0873" y="173390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1B031D9-5221-4795-A290-167CBDD3FD69}"/>
              </a:ext>
            </a:extLst>
          </p:cNvPr>
          <p:cNvGrpSpPr/>
          <p:nvPr/>
        </p:nvGrpSpPr>
        <p:grpSpPr>
          <a:xfrm>
            <a:off x="1607326" y="1591585"/>
            <a:ext cx="360" cy="360"/>
            <a:chOff x="1607326" y="159158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987FAF-8269-42D0-B188-9D6D9018B3F5}"/>
                    </a:ext>
                  </a:extLst>
                </p14:cNvPr>
                <p14:cNvContentPartPr/>
                <p14:nvPr/>
              </p14:nvContentPartPr>
              <p14:xfrm>
                <a:off x="1607326" y="159158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987FAF-8269-42D0-B188-9D6D9018B3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98686" y="15829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AAD6A1-C56A-491E-B53A-E08A62517F3B}"/>
                    </a:ext>
                  </a:extLst>
                </p14:cNvPr>
                <p14:cNvContentPartPr/>
                <p14:nvPr/>
              </p14:nvContentPartPr>
              <p14:xfrm>
                <a:off x="1607326" y="15915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AAD6A1-C56A-491E-B53A-E08A62517F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98686" y="15829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7B6254-C286-41B6-9338-7A0BFC2E88C4}"/>
                  </a:ext>
                </a:extLst>
              </p14:cNvPr>
              <p14:cNvContentPartPr/>
              <p14:nvPr/>
            </p14:nvContentPartPr>
            <p14:xfrm>
              <a:off x="1765366" y="458714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7B6254-C286-41B6-9338-7A0BFC2E88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6726" y="45781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5CAD826-A2BA-4192-950E-989C7B23F4DA}"/>
              </a:ext>
            </a:extLst>
          </p:cNvPr>
          <p:cNvGrpSpPr/>
          <p:nvPr/>
        </p:nvGrpSpPr>
        <p:grpSpPr>
          <a:xfrm>
            <a:off x="1623526" y="1670785"/>
            <a:ext cx="360" cy="360"/>
            <a:chOff x="1623526" y="167078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7E21AD-C127-415E-82EA-7163EC3FF412}"/>
                    </a:ext>
                  </a:extLst>
                </p14:cNvPr>
                <p14:cNvContentPartPr/>
                <p14:nvPr/>
              </p14:nvContentPartPr>
              <p14:xfrm>
                <a:off x="1623526" y="167078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7E21AD-C127-415E-82EA-7163EC3FF4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14886" y="16621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7D36F2-2ECA-4E65-AE2E-AB4A0E06A26C}"/>
                    </a:ext>
                  </a:extLst>
                </p14:cNvPr>
                <p14:cNvContentPartPr/>
                <p14:nvPr/>
              </p14:nvContentPartPr>
              <p14:xfrm>
                <a:off x="1623526" y="167078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7D36F2-2ECA-4E65-AE2E-AB4A0E06A2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4886" y="16621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222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 Sheet / Automated Insights /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Started in 2007 providing statistics for sports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No human journalist, blogger or writer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Associated Press used it </a:t>
            </a:r>
            <a:r>
              <a:rPr lang="en-US" sz="2400">
                <a:solidFill>
                  <a:srgbClr val="202122"/>
                </a:solidFill>
                <a:latin typeface="Arial" panose="020B0604020202020204" pitchFamily="34" charset="0"/>
              </a:rPr>
              <a:t>to automate 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NCAA Division 1 men's basketball previews for entire 2018 season</a:t>
            </a:r>
          </a:p>
          <a:p>
            <a:pPr lvl="1"/>
            <a:r>
              <a:rPr lang="en-US" sz="2100" dirty="0">
                <a:solidFill>
                  <a:srgbClr val="202122"/>
                </a:solidFill>
                <a:latin typeface="Arial" panose="020B0604020202020204" pitchFamily="34" charset="0"/>
              </a:rPr>
              <a:t>AP claims it allowed journalists to focus on more in depth articles by freeing up 20% of journalist's time spent normally writing recaps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Yahoo Sports does something similar</a:t>
            </a:r>
          </a:p>
          <a:p>
            <a:pPr lvl="1"/>
            <a:r>
              <a:rPr lang="en-US" sz="2100" dirty="0" err="1">
                <a:solidFill>
                  <a:srgbClr val="202122"/>
                </a:solidFill>
                <a:latin typeface="Arial" panose="020B0604020202020204" pitchFamily="34" charset="0"/>
              </a:rPr>
              <a:t>ESports</a:t>
            </a:r>
            <a:r>
              <a:rPr lang="en-US" sz="2100" dirty="0">
                <a:solidFill>
                  <a:srgbClr val="202122"/>
                </a:solidFill>
                <a:latin typeface="Arial" panose="020B0604020202020204" pitchFamily="34" charset="0"/>
              </a:rPr>
              <a:t> opens up an amusing possibility</a:t>
            </a:r>
          </a:p>
        </p:txBody>
      </p:sp>
    </p:spTree>
    <p:extLst>
      <p:ext uri="{BB962C8B-B14F-4D97-AF65-F5344CB8AC3E}">
        <p14:creationId xmlns:p14="http://schemas.microsoft.com/office/powerpoint/2010/main" val="15559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Generation : What is it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Text generation applications are within the realm of </a:t>
            </a:r>
            <a:r>
              <a:rPr lang="en-US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natural language generation</a:t>
            </a:r>
          </a:p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Highly related to natural language processing</a:t>
            </a:r>
          </a:p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 idea is to generate text automatically and ideally in as </a:t>
            </a:r>
            <a:r>
              <a:rPr lang="en-US" sz="2000" i="1" dirty="0">
                <a:solidFill>
                  <a:srgbClr val="202122"/>
                </a:solidFill>
                <a:latin typeface="Arial" panose="020B0604020202020204" pitchFamily="34" charset="0"/>
              </a:rPr>
              <a:t>human like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a way as possible</a:t>
            </a:r>
          </a:p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Several approaches:</a:t>
            </a:r>
          </a:p>
          <a:p>
            <a:pPr lvl="1"/>
            <a:r>
              <a:rPr lang="en-US" sz="1700" dirty="0">
                <a:solidFill>
                  <a:srgbClr val="202122"/>
                </a:solidFill>
                <a:latin typeface="Arial" panose="020B0604020202020204" pitchFamily="34" charset="0"/>
              </a:rPr>
              <a:t>random</a:t>
            </a:r>
          </a:p>
          <a:p>
            <a:pPr lvl="1"/>
            <a:r>
              <a:rPr lang="en-US" sz="1700" dirty="0">
                <a:solidFill>
                  <a:srgbClr val="202122"/>
                </a:solidFill>
                <a:latin typeface="Arial" panose="020B0604020202020204" pitchFamily="34" charset="0"/>
              </a:rPr>
              <a:t>template based</a:t>
            </a:r>
          </a:p>
          <a:p>
            <a:pPr lvl="1"/>
            <a:r>
              <a:rPr lang="en-US" sz="1700" dirty="0">
                <a:solidFill>
                  <a:srgbClr val="202122"/>
                </a:solidFill>
                <a:latin typeface="Arial" panose="020B0604020202020204" pitchFamily="34" charset="0"/>
              </a:rPr>
              <a:t>predictive: examine surrounding words</a:t>
            </a:r>
          </a:p>
        </p:txBody>
      </p:sp>
    </p:spTree>
    <p:extLst>
      <p:ext uri="{BB962C8B-B14F-4D97-AF65-F5344CB8AC3E}">
        <p14:creationId xmlns:p14="http://schemas.microsoft.com/office/powerpoint/2010/main" val="388029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Historically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764FC-757B-4359-B804-D0490DE96D7F}"/>
              </a:ext>
            </a:extLst>
          </p:cNvPr>
          <p:cNvSpPr txBox="1"/>
          <p:nvPr/>
        </p:nvSpPr>
        <p:spPr>
          <a:xfrm>
            <a:off x="581193" y="2414788"/>
            <a:ext cx="3424138" cy="397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Georg Philipp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Harsdorffer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(1607 - 1658)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German poet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3D9491B-3AB6-42B6-AA07-1E3709199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5" r="-2" b="-2"/>
          <a:stretch/>
        </p:blipFill>
        <p:spPr bwMode="auto">
          <a:xfrm>
            <a:off x="4246850" y="641103"/>
            <a:ext cx="3702877" cy="57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E978972-8C07-4982-A1A5-A8A544D09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14975" b="2"/>
          <a:stretch/>
        </p:blipFill>
        <p:spPr bwMode="auto">
          <a:xfrm>
            <a:off x="8042589" y="641102"/>
            <a:ext cx="3702877" cy="57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3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test (a.k.a. The Imitation Game) - 1950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E63AFA-40E7-49B2-A277-3EB88A00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1831427"/>
            <a:ext cx="4150272" cy="41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56D96-D19C-4284-8F75-B8D47C000AD9}"/>
              </a:ext>
            </a:extLst>
          </p:cNvPr>
          <p:cNvSpPr txBox="1"/>
          <p:nvPr/>
        </p:nvSpPr>
        <p:spPr>
          <a:xfrm>
            <a:off x="2717800" y="6057912"/>
            <a:ext cx="609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https://commons.wikimedia.org/wiki/File:Turing-test.gif</a:t>
            </a:r>
          </a:p>
        </p:txBody>
      </p:sp>
    </p:spTree>
    <p:extLst>
      <p:ext uri="{BB962C8B-B14F-4D97-AF65-F5344CB8AC3E}">
        <p14:creationId xmlns:p14="http://schemas.microsoft.com/office/powerpoint/2010/main" val="136326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Chat Bot : Eliza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 lnSpcReduction="10000"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Created 1964-1966 at MIT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Followed a "script"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Meant to provide a parody of 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"the responses of a non-directional psychotherapist in an initial psychiatric interview"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Users attributed human-like feelings to the computer program and some believed it was a human</a:t>
            </a:r>
          </a:p>
        </p:txBody>
      </p:sp>
      <p:pic>
        <p:nvPicPr>
          <p:cNvPr id="3074" name="Picture 2" descr="Text&#10;&#10;Description automatically generated">
            <a:extLst>
              <a:ext uri="{FF2B5EF4-FFF2-40B4-BE49-F238E27FC236}">
                <a16:creationId xmlns:a16="http://schemas.microsoft.com/office/drawing/2014/main" id="{68016125-BB4A-4F53-A7CB-921DA258D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6" b="2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1808FF-2C6B-44F8-9D03-BB9FD2D33755}"/>
              </a:ext>
            </a:extLst>
          </p:cNvPr>
          <p:cNvSpPr txBox="1"/>
          <p:nvPr/>
        </p:nvSpPr>
        <p:spPr>
          <a:xfrm>
            <a:off x="4149854" y="6439567"/>
            <a:ext cx="6951283" cy="32343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https://en.wikipedia.org/wiki/ELIZA#/media/File:ELIZA_conversation.jpg</a:t>
            </a:r>
          </a:p>
        </p:txBody>
      </p:sp>
    </p:spTree>
    <p:extLst>
      <p:ext uri="{BB962C8B-B14F-4D97-AF65-F5344CB8AC3E}">
        <p14:creationId xmlns:p14="http://schemas.microsoft.com/office/powerpoint/2010/main" val="24040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Chat Patient : Parry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Created in 1972</a:t>
            </a:r>
          </a:p>
          <a:p>
            <a:r>
              <a:rPr lang="en-US" dirty="0">
                <a:latin typeface="Arial" panose="020B0604020202020204" pitchFamily="34" charset="0"/>
              </a:rPr>
              <a:t>Described as "ELIZA with attitude"</a:t>
            </a:r>
          </a:p>
          <a:p>
            <a:r>
              <a:rPr lang="en-US" dirty="0">
                <a:latin typeface="Arial" panose="020B0604020202020204" pitchFamily="34" charset="0"/>
              </a:rPr>
              <a:t>Attempted to model the behavior of a paranoid schizophrenic</a:t>
            </a:r>
          </a:p>
          <a:p>
            <a:r>
              <a:rPr lang="en-US" dirty="0">
                <a:latin typeface="Arial" panose="020B0604020202020204" pitchFamily="34" charset="0"/>
              </a:rPr>
              <a:t>33 psychiatrists were shown transcripts of conversations, half of which were from PARRY, half from real patients</a:t>
            </a:r>
          </a:p>
          <a:p>
            <a:r>
              <a:rPr lang="en-US" dirty="0">
                <a:latin typeface="Arial" panose="020B0604020202020204" pitchFamily="34" charset="0"/>
              </a:rPr>
              <a:t>48% correct identification --&gt;   </a:t>
            </a:r>
            <a:r>
              <a:rPr lang="en-US">
                <a:latin typeface="Arial" panose="020B0604020202020204" pitchFamily="34" charset="0"/>
              </a:rPr>
              <a:t>Turing test!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83">
            <a:extLst>
              <a:ext uri="{FF2B5EF4-FFF2-40B4-BE49-F238E27FC236}">
                <a16:creationId xmlns:a16="http://schemas.microsoft.com/office/drawing/2014/main" id="{18FFF8BA-E008-4068-851C-2CED296AC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4076153" cy="51566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When PARRY Met </a:t>
            </a:r>
            <a:r>
              <a:rPr lang="en-US" strike="sngStrike" dirty="0">
                <a:solidFill>
                  <a:schemeClr val="tx2"/>
                </a:solidFill>
              </a:rPr>
              <a:t>SALLY</a:t>
            </a:r>
            <a:r>
              <a:rPr lang="en-US" dirty="0">
                <a:solidFill>
                  <a:schemeClr val="tx2"/>
                </a:solidFill>
              </a:rPr>
              <a:t> Eliza</a:t>
            </a:r>
          </a:p>
        </p:txBody>
      </p:sp>
      <p:sp>
        <p:nvSpPr>
          <p:cNvPr id="95" name="Rectangle 85">
            <a:extLst>
              <a:ext uri="{FF2B5EF4-FFF2-40B4-BE49-F238E27FC236}">
                <a16:creationId xmlns:a16="http://schemas.microsoft.com/office/drawing/2014/main" id="{832B0DA7-13B0-4805-B9BD-9BFACCB2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199"/>
            <a:ext cx="4210812" cy="94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87">
            <a:extLst>
              <a:ext uri="{FF2B5EF4-FFF2-40B4-BE49-F238E27FC236}">
                <a16:creationId xmlns:a16="http://schemas.microsoft.com/office/drawing/2014/main" id="{D5D17921-1EF4-488E-A9AA-AC6B7F3CE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6743" y="457201"/>
            <a:ext cx="6834067" cy="94996"/>
          </a:xfrm>
          <a:prstGeom prst="rect">
            <a:avLst/>
          </a:prstGeom>
          <a:solidFill>
            <a:srgbClr val="3C4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43" y="702156"/>
            <a:ext cx="6484091" cy="51566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ELIZA: Good Evening. Tell me your problems. Please terminate input with a period or a question mark.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PARRY: People get on my nerves sometimes.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ELIZA: I am not sure I understand you fully.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PARRY: You should pay more attention.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ELIZA: Suppose you should pay more attention.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PARRY: You're entitled to your own opinion.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ELIZA: What makes you think I am entitled to my own opinion?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PARRY: It bothers me just to be around people in general.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ELIZA: Please go on.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PARRY: I went to the track at Bay Meadows a while back.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ELIZA: What does that suggest to you?</a:t>
            </a:r>
          </a:p>
          <a:p>
            <a:pPr rtl="0">
              <a:lnSpc>
                <a:spcPct val="100000"/>
              </a:lnSpc>
            </a:pPr>
            <a:r>
              <a:rPr lang="en-US" b="0" i="0" dirty="0">
                <a:effectLst/>
                <a:latin typeface="AGaramondPro"/>
              </a:rPr>
              <a:t>PARRY: I went to the races.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707FF-11EF-492D-9EA3-92A32D244BAA}"/>
              </a:ext>
            </a:extLst>
          </p:cNvPr>
          <p:cNvSpPr txBox="1"/>
          <p:nvPr/>
        </p:nvSpPr>
        <p:spPr>
          <a:xfrm>
            <a:off x="4266970" y="6039106"/>
            <a:ext cx="7503636" cy="57893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Entire transcript: https://tools.ietf.org/html/rfc439</a:t>
            </a:r>
          </a:p>
        </p:txBody>
      </p:sp>
    </p:spTree>
    <p:extLst>
      <p:ext uri="{BB962C8B-B14F-4D97-AF65-F5344CB8AC3E}">
        <p14:creationId xmlns:p14="http://schemas.microsoft.com/office/powerpoint/2010/main" val="117628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Policeman's Beard is Half Constructed </a:t>
            </a:r>
            <a:r>
              <a:rPr lang="en-US" dirty="0"/>
              <a:t>(1984)</a:t>
            </a:r>
            <a:endParaRPr lang="en-US" i="1" dirty="0"/>
          </a:p>
        </p:txBody>
      </p:sp>
      <p:pic>
        <p:nvPicPr>
          <p:cNvPr id="4098" name="Picture 2" descr="The Policeman's Beard is Half Constructed (and RACTER) | Erasure Archive">
            <a:extLst>
              <a:ext uri="{FF2B5EF4-FFF2-40B4-BE49-F238E27FC236}">
                <a16:creationId xmlns:a16="http://schemas.microsoft.com/office/drawing/2014/main" id="{AC8641F4-BF12-4B8B-AE43-E19FCE81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248139"/>
            <a:ext cx="5612000" cy="39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E44A1-8FC7-4AAB-88ED-EFFE3C95C37D}"/>
              </a:ext>
            </a:extLst>
          </p:cNvPr>
          <p:cNvSpPr txBox="1"/>
          <p:nvPr/>
        </p:nvSpPr>
        <p:spPr>
          <a:xfrm>
            <a:off x="6526924" y="2248138"/>
            <a:ext cx="5360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book written by an artificial intelligence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"More than iron, more than lead, more than gold I need electricity.</a:t>
            </a:r>
            <a:br>
              <a:rPr lang="en-US" dirty="0"/>
            </a:b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need it more than I need lamb or pork or lettuce or cucumber.</a:t>
            </a:r>
            <a:br>
              <a:rPr lang="en-US" dirty="0"/>
            </a:b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need it for my dreams."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6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32F3-9A30-4B64-8133-3B91384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2005: The Pollen Forecast for Scotland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994B-48BA-4BAE-9E03-5D9B3A83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Similar to a template (i.e.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madlibs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27929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7002</TotalTime>
  <Words>936</Words>
  <Application>Microsoft Macintosh PowerPoint</Application>
  <PresentationFormat>Widescreen</PresentationFormat>
  <Paragraphs>82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AGaramondPro</vt:lpstr>
      <vt:lpstr>Arial</vt:lpstr>
      <vt:lpstr>Calibri</vt:lpstr>
      <vt:lpstr>Franklin Gothic Book</vt:lpstr>
      <vt:lpstr>Franklin Gothic Demi</vt:lpstr>
      <vt:lpstr>Wingdings 2</vt:lpstr>
      <vt:lpstr>DividendVTI</vt:lpstr>
      <vt:lpstr>Automatic Text Generation Systems:  A Brief History</vt:lpstr>
      <vt:lpstr>Text Generation : What is it FOR</vt:lpstr>
      <vt:lpstr>Historically</vt:lpstr>
      <vt:lpstr>Turing test (a.k.a. The Imitation Game) - 1950</vt:lpstr>
      <vt:lpstr>Chat Bot : Eliza</vt:lpstr>
      <vt:lpstr>Chat Patient : Parry</vt:lpstr>
      <vt:lpstr>When PARRY Met SALLY Eliza</vt:lpstr>
      <vt:lpstr>The Policeman's Beard is Half Constructed (1984)</vt:lpstr>
      <vt:lpstr>2005: The Pollen Forecast for Scotland</vt:lpstr>
      <vt:lpstr>Turing Test : Which is the AI?</vt:lpstr>
      <vt:lpstr>Turing Test : Which is the AI?</vt:lpstr>
      <vt:lpstr>Today: News Articles</vt:lpstr>
      <vt:lpstr>Stat Sheet / Automated Insights / STATS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Text Generation Systems</dc:title>
  <dc:creator>Dan Pomerantz</dc:creator>
  <cp:lastModifiedBy>Carl Saucier-Bouffard</cp:lastModifiedBy>
  <cp:revision>12</cp:revision>
  <dcterms:created xsi:type="dcterms:W3CDTF">2020-10-09T14:50:30Z</dcterms:created>
  <dcterms:modified xsi:type="dcterms:W3CDTF">2021-02-05T03:55:46Z</dcterms:modified>
</cp:coreProperties>
</file>