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notesMasterIdLst>
    <p:notesMasterId r:id="rId23"/>
  </p:notesMasterIdLst>
  <p:sldIdLst>
    <p:sldId id="257" r:id="rId5"/>
    <p:sldId id="259" r:id="rId6"/>
    <p:sldId id="260" r:id="rId7"/>
    <p:sldId id="282" r:id="rId8"/>
    <p:sldId id="261" r:id="rId9"/>
    <p:sldId id="283" r:id="rId10"/>
    <p:sldId id="284" r:id="rId11"/>
    <p:sldId id="285" r:id="rId12"/>
    <p:sldId id="286" r:id="rId13"/>
    <p:sldId id="287" r:id="rId14"/>
    <p:sldId id="288" r:id="rId15"/>
    <p:sldId id="270" r:id="rId16"/>
    <p:sldId id="289" r:id="rId17"/>
    <p:sldId id="269" r:id="rId18"/>
    <p:sldId id="275" r:id="rId19"/>
    <p:sldId id="271" r:id="rId20"/>
    <p:sldId id="264" r:id="rId21"/>
    <p:sldId id="28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5" autoAdjust="0"/>
    <p:restoredTop sz="78484" autoAdjust="0"/>
  </p:normalViewPr>
  <p:slideViewPr>
    <p:cSldViewPr snapToGrid="0">
      <p:cViewPr varScale="1">
        <p:scale>
          <a:sx n="112" d="100"/>
          <a:sy n="112" d="100"/>
        </p:scale>
        <p:origin x="3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36369C-5BE7-48CA-8633-CA80B4CCFEF5}" type="datetimeFigureOut">
              <a:rPr lang="en-US" smtClean="0"/>
              <a:t>2/4/21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D54C67-4950-4691-968E-405C0BF52AE4}" type="slidenum">
              <a:rPr lang="en-US" smtClean="0"/>
              <a:t>‹#›</a:t>
            </a:fld>
            <a:endParaRPr lang="en-US"/>
          </a:p>
        </p:txBody>
      </p:sp>
    </p:spTree>
    <p:extLst>
      <p:ext uri="{BB962C8B-B14F-4D97-AF65-F5344CB8AC3E}">
        <p14:creationId xmlns:p14="http://schemas.microsoft.com/office/powerpoint/2010/main" val="1742327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unclear. On the one hand, the people seem well intentioned and it certainly is believable that people often request their transcripts because they are looking to switch schools, which may be an indication they are performing poorly. On the other hand, there are also many other reasons people would request a transcript, and this will be needlessly targeting them, wasting resources, etc. It is very much "big brother"</a:t>
            </a:r>
          </a:p>
        </p:txBody>
      </p:sp>
      <p:sp>
        <p:nvSpPr>
          <p:cNvPr id="4" name="Slide Number Placeholder 3"/>
          <p:cNvSpPr>
            <a:spLocks noGrp="1"/>
          </p:cNvSpPr>
          <p:nvPr>
            <p:ph type="sldNum" sz="quarter" idx="5"/>
          </p:nvPr>
        </p:nvSpPr>
        <p:spPr/>
        <p:txBody>
          <a:bodyPr/>
          <a:lstStyle/>
          <a:p>
            <a:fld id="{AED54C67-4950-4691-968E-405C0BF52AE4}" type="slidenum">
              <a:rPr lang="en-US" smtClean="0"/>
              <a:t>16</a:t>
            </a:fld>
            <a:endParaRPr lang="en-US"/>
          </a:p>
        </p:txBody>
      </p:sp>
    </p:spTree>
    <p:extLst>
      <p:ext uri="{BB962C8B-B14F-4D97-AF65-F5344CB8AC3E}">
        <p14:creationId xmlns:p14="http://schemas.microsoft.com/office/powerpoint/2010/main" val="148295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2/4/21</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2/4/21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2/4/21</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2/4/21</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2/4/21</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2/4/21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2/4/21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2/4/21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2/4/21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2/4/21</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2/4/21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2/4/21</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dtechmagazine.com/higher/article/2019/08/what-can-real-time-data-analytics-do-higher-education-perfco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edtechmagazine.com/higher/article/2019/05/universities-use-data-analytics-tools-support-academic-advising"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a:normAutofit/>
          </a:bodyPr>
          <a:lstStyle/>
          <a:p>
            <a:r>
              <a:rPr lang="en-US" dirty="0"/>
              <a:t>Goals for Release</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r>
              <a:rPr lang="en-US" dirty="0"/>
              <a:t>Daniel Pomerantz</a:t>
            </a:r>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bstract image">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Step 2</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rmAutofit lnSpcReduction="10000"/>
          </a:bodyPr>
          <a:lstStyle/>
          <a:p>
            <a:r>
              <a:rPr lang="en-US" sz="2400" dirty="0">
                <a:solidFill>
                  <a:srgbClr val="202122"/>
                </a:solidFill>
                <a:latin typeface="Arial" panose="020B0604020202020204" pitchFamily="34" charset="0"/>
              </a:rPr>
              <a:t>For each topic, produce a very basic set of slides.</a:t>
            </a:r>
          </a:p>
          <a:p>
            <a:r>
              <a:rPr lang="en-US" sz="2400" dirty="0">
                <a:solidFill>
                  <a:srgbClr val="202122"/>
                </a:solidFill>
                <a:latin typeface="Arial" panose="020B0604020202020204" pitchFamily="34" charset="0"/>
              </a:rPr>
              <a:t>The slides will cover the "what" of an issue along with a very high level outline of the pros and cons of the topic</a:t>
            </a:r>
          </a:p>
          <a:p>
            <a:pPr lvl="2"/>
            <a:r>
              <a:rPr lang="en-US" sz="1600" dirty="0">
                <a:solidFill>
                  <a:srgbClr val="202122"/>
                </a:solidFill>
                <a:latin typeface="Arial" panose="020B0604020202020204" pitchFamily="34" charset="0"/>
              </a:rPr>
              <a:t>Essentially, this is the "Wikipedia slides"</a:t>
            </a:r>
          </a:p>
          <a:p>
            <a:r>
              <a:rPr lang="en-US" sz="2400" dirty="0">
                <a:solidFill>
                  <a:srgbClr val="202122"/>
                </a:solidFill>
                <a:latin typeface="Arial" panose="020B0604020202020204" pitchFamily="34" charset="0"/>
              </a:rPr>
              <a:t>As the semester continues (and further after that), the intention is to be able to add to these</a:t>
            </a:r>
          </a:p>
          <a:p>
            <a:r>
              <a:rPr lang="en-US" sz="2400" dirty="0">
                <a:solidFill>
                  <a:srgbClr val="202122"/>
                </a:solidFill>
                <a:latin typeface="Arial" panose="020B0604020202020204" pitchFamily="34" charset="0"/>
              </a:rPr>
              <a:t>Try to have "food for thought" questions at the end of each deck. These could translate into assignment questions, debate topics, </a:t>
            </a:r>
            <a:r>
              <a:rPr lang="en-US" sz="2400" dirty="0" err="1">
                <a:solidFill>
                  <a:srgbClr val="202122"/>
                </a:solidFill>
                <a:latin typeface="Arial" panose="020B0604020202020204" pitchFamily="34" charset="0"/>
              </a:rPr>
              <a:t>etc</a:t>
            </a:r>
            <a:endParaRPr lang="en-US" sz="2400" dirty="0">
              <a:solidFill>
                <a:srgbClr val="202122"/>
              </a:solidFill>
              <a:latin typeface="Arial" panose="020B0604020202020204" pitchFamily="34" charset="0"/>
            </a:endParaRPr>
          </a:p>
        </p:txBody>
      </p:sp>
    </p:spTree>
    <p:extLst>
      <p:ext uri="{BB962C8B-B14F-4D97-AF65-F5344CB8AC3E}">
        <p14:creationId xmlns:p14="http://schemas.microsoft.com/office/powerpoint/2010/main" val="4013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Step 3</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rmAutofit lnSpcReduction="10000"/>
          </a:bodyPr>
          <a:lstStyle/>
          <a:p>
            <a:r>
              <a:rPr lang="en-US" sz="2400" dirty="0">
                <a:solidFill>
                  <a:srgbClr val="202122"/>
                </a:solidFill>
                <a:latin typeface="Arial" panose="020B0604020202020204" pitchFamily="34" charset="0"/>
              </a:rPr>
              <a:t>Learn about each of these topics and the trade-offs in more depth than I currently know</a:t>
            </a:r>
          </a:p>
          <a:p>
            <a:pPr lvl="1"/>
            <a:r>
              <a:rPr lang="en-US" sz="2100" dirty="0">
                <a:solidFill>
                  <a:srgbClr val="202122"/>
                </a:solidFill>
                <a:latin typeface="Arial" panose="020B0604020202020204" pitchFamily="34" charset="0"/>
              </a:rPr>
              <a:t>I'd like to discuss the issues at a depth more detailed than "privacy is good!"</a:t>
            </a:r>
          </a:p>
          <a:p>
            <a:r>
              <a:rPr lang="en-US" sz="2400" dirty="0">
                <a:solidFill>
                  <a:srgbClr val="202122"/>
                </a:solidFill>
                <a:latin typeface="Arial" panose="020B0604020202020204" pitchFamily="34" charset="0"/>
              </a:rPr>
              <a:t>Start building up a bibliography and further reading for each of the slides</a:t>
            </a:r>
          </a:p>
          <a:p>
            <a:r>
              <a:rPr lang="en-US" sz="2400" dirty="0">
                <a:solidFill>
                  <a:srgbClr val="202122"/>
                </a:solidFill>
                <a:latin typeface="Arial" panose="020B0604020202020204" pitchFamily="34" charset="0"/>
              </a:rPr>
              <a:t>This will involve researching to find articles, </a:t>
            </a:r>
            <a:r>
              <a:rPr lang="en-US" sz="2400" dirty="0" err="1">
                <a:solidFill>
                  <a:srgbClr val="202122"/>
                </a:solidFill>
                <a:latin typeface="Arial" panose="020B0604020202020204" pitchFamily="34" charset="0"/>
              </a:rPr>
              <a:t>etc</a:t>
            </a:r>
            <a:r>
              <a:rPr lang="en-US" sz="2400" dirty="0">
                <a:solidFill>
                  <a:srgbClr val="202122"/>
                </a:solidFill>
                <a:latin typeface="Arial" panose="020B0604020202020204" pitchFamily="34" charset="0"/>
              </a:rPr>
              <a:t> as well as reading them myself</a:t>
            </a:r>
          </a:p>
          <a:p>
            <a:r>
              <a:rPr lang="en-US" sz="2400" dirty="0">
                <a:solidFill>
                  <a:srgbClr val="202122"/>
                </a:solidFill>
                <a:latin typeface="Arial" panose="020B0604020202020204" pitchFamily="34" charset="0"/>
              </a:rPr>
              <a:t>While doing this, add some learning activities to structure the slides in a better way</a:t>
            </a:r>
            <a:endParaRPr lang="en-US" sz="2000" dirty="0">
              <a:solidFill>
                <a:srgbClr val="202122"/>
              </a:solidFill>
              <a:latin typeface="Arial" panose="020B0604020202020204" pitchFamily="34" charset="0"/>
            </a:endParaRPr>
          </a:p>
        </p:txBody>
      </p:sp>
    </p:spTree>
    <p:extLst>
      <p:ext uri="{BB962C8B-B14F-4D97-AF65-F5344CB8AC3E}">
        <p14:creationId xmlns:p14="http://schemas.microsoft.com/office/powerpoint/2010/main" val="360474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Where I'm at : initial List Of Topics</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lstStyle/>
          <a:p>
            <a:r>
              <a:rPr lang="en-US" i="1" dirty="0">
                <a:solidFill>
                  <a:srgbClr val="202122"/>
                </a:solidFill>
                <a:latin typeface="Arial" panose="020B0604020202020204" pitchFamily="34" charset="0"/>
              </a:rPr>
              <a:t>Big Data</a:t>
            </a:r>
          </a:p>
          <a:p>
            <a:r>
              <a:rPr lang="en-US" i="1" dirty="0">
                <a:solidFill>
                  <a:srgbClr val="202122"/>
                </a:solidFill>
                <a:latin typeface="Arial" panose="020B0604020202020204" pitchFamily="34" charset="0"/>
              </a:rPr>
              <a:t>Facial Recognition</a:t>
            </a:r>
          </a:p>
          <a:p>
            <a:r>
              <a:rPr lang="en-US" i="1" dirty="0">
                <a:solidFill>
                  <a:srgbClr val="202122"/>
                </a:solidFill>
                <a:latin typeface="Arial" panose="020B0604020202020204" pitchFamily="34" charset="0"/>
              </a:rPr>
              <a:t>Online Privacy / Big Brother</a:t>
            </a:r>
          </a:p>
          <a:p>
            <a:r>
              <a:rPr lang="en-US" dirty="0">
                <a:solidFill>
                  <a:srgbClr val="202122"/>
                </a:solidFill>
                <a:latin typeface="Arial" panose="020B0604020202020204" pitchFamily="34" charset="0"/>
              </a:rPr>
              <a:t>Self-Driving Cars</a:t>
            </a:r>
          </a:p>
          <a:p>
            <a:r>
              <a:rPr lang="en-US" dirty="0">
                <a:solidFill>
                  <a:srgbClr val="202122"/>
                </a:solidFill>
                <a:latin typeface="Arial" panose="020B0604020202020204" pitchFamily="34" charset="0"/>
              </a:rPr>
              <a:t>Distance based medicine</a:t>
            </a:r>
          </a:p>
          <a:p>
            <a:r>
              <a:rPr lang="en-US" dirty="0">
                <a:solidFill>
                  <a:srgbClr val="202122"/>
                </a:solidFill>
                <a:latin typeface="Arial" panose="020B0604020202020204" pitchFamily="34" charset="0"/>
              </a:rPr>
              <a:t>Pandemic</a:t>
            </a:r>
          </a:p>
          <a:p>
            <a:r>
              <a:rPr lang="en-US" dirty="0">
                <a:solidFill>
                  <a:srgbClr val="202122"/>
                </a:solidFill>
                <a:latin typeface="Arial" panose="020B0604020202020204" pitchFamily="34" charset="0"/>
              </a:rPr>
              <a:t>Deep fakes</a:t>
            </a:r>
          </a:p>
          <a:p>
            <a:r>
              <a:rPr lang="en-US" dirty="0">
                <a:solidFill>
                  <a:srgbClr val="202122"/>
                </a:solidFill>
                <a:latin typeface="Arial" panose="020B0604020202020204" pitchFamily="34" charset="0"/>
              </a:rPr>
              <a:t>Bias in machine learning algorithm</a:t>
            </a:r>
          </a:p>
        </p:txBody>
      </p:sp>
    </p:spTree>
    <p:extLst>
      <p:ext uri="{BB962C8B-B14F-4D97-AF65-F5344CB8AC3E}">
        <p14:creationId xmlns:p14="http://schemas.microsoft.com/office/powerpoint/2010/main" val="1550178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Some Sample Slides</a:t>
            </a:r>
          </a:p>
        </p:txBody>
      </p:sp>
    </p:spTree>
    <p:extLst>
      <p:ext uri="{BB962C8B-B14F-4D97-AF65-F5344CB8AC3E}">
        <p14:creationId xmlns:p14="http://schemas.microsoft.com/office/powerpoint/2010/main" val="2228316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3CED7894-4F62-4A6C-8DB5-DB5BE08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a:xfrm>
            <a:off x="609906" y="702155"/>
            <a:ext cx="3568661" cy="1269713"/>
          </a:xfrm>
        </p:spPr>
        <p:txBody>
          <a:bodyPr vert="horz" lIns="91440" tIns="45720" rIns="91440" bIns="45720" rtlCol="0" anchor="b">
            <a:normAutofit/>
          </a:bodyPr>
          <a:lstStyle/>
          <a:p>
            <a:r>
              <a:rPr lang="en-US"/>
              <a:t>Correlation is not Causation!</a:t>
            </a:r>
            <a:endParaRPr lang="en-US" dirty="0"/>
          </a:p>
        </p:txBody>
      </p:sp>
      <p:sp>
        <p:nvSpPr>
          <p:cNvPr id="73" name="Rectangle 72">
            <a:extLst>
              <a:ext uri="{FF2B5EF4-FFF2-40B4-BE49-F238E27FC236}">
                <a16:creationId xmlns:a16="http://schemas.microsoft.com/office/drawing/2014/main" id="{E536F3B4-50F6-4C52-8F76-4EB121471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TextBox 5">
            <a:extLst>
              <a:ext uri="{FF2B5EF4-FFF2-40B4-BE49-F238E27FC236}">
                <a16:creationId xmlns:a16="http://schemas.microsoft.com/office/drawing/2014/main" id="{1387D382-DD9E-4F83-B726-330DF4ECC1C9}"/>
              </a:ext>
            </a:extLst>
          </p:cNvPr>
          <p:cNvSpPr txBox="1"/>
          <p:nvPr/>
        </p:nvSpPr>
        <p:spPr>
          <a:xfrm>
            <a:off x="609906" y="2340864"/>
            <a:ext cx="3568661" cy="3634486"/>
          </a:xfrm>
          <a:prstGeom prst="rect">
            <a:avLst/>
          </a:prstGeom>
        </p:spPr>
        <p:txBody>
          <a:bodyPr vert="horz" lIns="91440" tIns="45720" rIns="91440" bIns="45720" rtlCol="0" anchor="ctr">
            <a:normAutofit/>
          </a:bodyPr>
          <a:lstStyle/>
          <a:p>
            <a:pPr defTabSz="457200">
              <a:spcBef>
                <a:spcPct val="20000"/>
              </a:spcBef>
              <a:spcAft>
                <a:spcPts val="600"/>
              </a:spcAft>
              <a:buClr>
                <a:schemeClr val="accent1"/>
              </a:buClr>
              <a:buSzPct val="92000"/>
              <a:buFont typeface="Wingdings 2" panose="05020102010507070707" pitchFamily="18" charset="2"/>
              <a:buChar char=""/>
            </a:pPr>
            <a:r>
              <a:rPr lang="en-US">
                <a:solidFill>
                  <a:schemeClr val="tx1">
                    <a:lumMod val="75000"/>
                    <a:lumOff val="25000"/>
                  </a:schemeClr>
                </a:solidFill>
              </a:rPr>
              <a:t>https://www.kdnuggets.com/2019/09/risk-ai-big-data.html</a:t>
            </a:r>
          </a:p>
        </p:txBody>
      </p:sp>
      <p:pic>
        <p:nvPicPr>
          <p:cNvPr id="2050" name="Picture 2">
            <a:extLst>
              <a:ext uri="{FF2B5EF4-FFF2-40B4-BE49-F238E27FC236}">
                <a16:creationId xmlns:a16="http://schemas.microsoft.com/office/drawing/2014/main" id="{54F74CC2-707E-4FA8-BEB5-B9E7B571ED0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654296" y="1158209"/>
            <a:ext cx="6735272" cy="436108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5B0F4D1-2D68-448E-84D3-4FE2D9384EF2}"/>
              </a:ext>
            </a:extLst>
          </p:cNvPr>
          <p:cNvSpPr txBox="1"/>
          <p:nvPr/>
        </p:nvSpPr>
        <p:spPr>
          <a:xfrm>
            <a:off x="4291781" y="117752"/>
            <a:ext cx="6209071" cy="861774"/>
          </a:xfrm>
          <a:prstGeom prst="rect">
            <a:avLst/>
          </a:prstGeom>
          <a:noFill/>
        </p:spPr>
        <p:txBody>
          <a:bodyPr wrap="square" rtlCol="0">
            <a:spAutoFit/>
          </a:bodyPr>
          <a:lstStyle/>
          <a:p>
            <a:r>
              <a:rPr lang="en-US" sz="2500" b="1" i="1" dirty="0">
                <a:solidFill>
                  <a:srgbClr val="FF0000"/>
                </a:solidFill>
              </a:rPr>
              <a:t>Sample slide : Con of using big data thoughtlessly</a:t>
            </a:r>
          </a:p>
        </p:txBody>
      </p:sp>
    </p:spTree>
    <p:extLst>
      <p:ext uri="{BB962C8B-B14F-4D97-AF65-F5344CB8AC3E}">
        <p14:creationId xmlns:p14="http://schemas.microsoft.com/office/powerpoint/2010/main" val="3559383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SAMPLE Activity (BIG data)</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lstStyle/>
          <a:p>
            <a:r>
              <a:rPr lang="en-US" dirty="0">
                <a:solidFill>
                  <a:srgbClr val="202122"/>
                </a:solidFill>
                <a:latin typeface="Arial" panose="020B0604020202020204" pitchFamily="34" charset="0"/>
              </a:rPr>
              <a:t>Suppose you want to use analytics to predict the stock market. You run a computer algorithm to look at all of Microsoft stock prices since the year 2000. The computer comes up with the following rule. Is this rule a good rule or not?</a:t>
            </a:r>
          </a:p>
          <a:p>
            <a:endParaRPr lang="en-US" dirty="0">
              <a:solidFill>
                <a:srgbClr val="202122"/>
              </a:solidFill>
              <a:latin typeface="Arial" panose="020B0604020202020204" pitchFamily="34" charset="0"/>
            </a:endParaRPr>
          </a:p>
          <a:p>
            <a:r>
              <a:rPr lang="en-US" dirty="0">
                <a:solidFill>
                  <a:srgbClr val="202122"/>
                </a:solidFill>
                <a:latin typeface="Arial" panose="020B0604020202020204" pitchFamily="34" charset="0"/>
              </a:rPr>
              <a:t>"Microsoft stock will increase if the day is January 2</a:t>
            </a:r>
            <a:r>
              <a:rPr lang="en-US" baseline="30000" dirty="0">
                <a:solidFill>
                  <a:srgbClr val="202122"/>
                </a:solidFill>
                <a:latin typeface="Arial" panose="020B0604020202020204" pitchFamily="34" charset="0"/>
              </a:rPr>
              <a:t>nd</a:t>
            </a:r>
            <a:r>
              <a:rPr lang="en-US" dirty="0">
                <a:solidFill>
                  <a:srgbClr val="202122"/>
                </a:solidFill>
                <a:latin typeface="Arial" panose="020B0604020202020204" pitchFamily="34" charset="0"/>
              </a:rPr>
              <a:t>, 2000 OR January 3rd, 2000 OR January 6th 2000, OR January 10</a:t>
            </a:r>
            <a:r>
              <a:rPr lang="en-US" baseline="30000" dirty="0">
                <a:solidFill>
                  <a:srgbClr val="202122"/>
                </a:solidFill>
                <a:latin typeface="Arial" panose="020B0604020202020204" pitchFamily="34" charset="0"/>
              </a:rPr>
              <a:t>th</a:t>
            </a:r>
            <a:r>
              <a:rPr lang="en-US" dirty="0">
                <a:solidFill>
                  <a:srgbClr val="202122"/>
                </a:solidFill>
                <a:latin typeface="Arial" panose="020B0604020202020204" pitchFamily="34" charset="0"/>
              </a:rPr>
              <a:t> 2000, OR etc.</a:t>
            </a:r>
          </a:p>
        </p:txBody>
      </p:sp>
    </p:spTree>
    <p:extLst>
      <p:ext uri="{BB962C8B-B14F-4D97-AF65-F5344CB8AC3E}">
        <p14:creationId xmlns:p14="http://schemas.microsoft.com/office/powerpoint/2010/main" val="2639412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Sample Activity (Big Data): Are these good?</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rmAutofit/>
          </a:bodyPr>
          <a:lstStyle/>
          <a:p>
            <a:r>
              <a:rPr lang="en-US" dirty="0">
                <a:solidFill>
                  <a:srgbClr val="202122"/>
                </a:solidFill>
                <a:latin typeface="Arial" panose="020B0604020202020204" pitchFamily="34" charset="0"/>
              </a:rPr>
              <a:t>At the University of Alabama, data analysis found that students who asked for their transcripts were at risk of dropping out of school. In response, school administrators decided to offer more resources to </a:t>
            </a:r>
            <a:r>
              <a:rPr lang="en-US" i="1" dirty="0">
                <a:solidFill>
                  <a:srgbClr val="202122"/>
                </a:solidFill>
                <a:latin typeface="Arial" panose="020B0604020202020204" pitchFamily="34" charset="0"/>
              </a:rPr>
              <a:t>all </a:t>
            </a:r>
            <a:r>
              <a:rPr lang="en-US" dirty="0">
                <a:solidFill>
                  <a:srgbClr val="202122"/>
                </a:solidFill>
                <a:latin typeface="Arial" panose="020B0604020202020204" pitchFamily="34" charset="0"/>
              </a:rPr>
              <a:t>students who request transcripts</a:t>
            </a:r>
          </a:p>
          <a:p>
            <a:r>
              <a:rPr lang="en-US" dirty="0">
                <a:solidFill>
                  <a:srgbClr val="202122"/>
                </a:solidFill>
                <a:latin typeface="Arial" panose="020B0604020202020204" pitchFamily="34" charset="0"/>
              </a:rPr>
              <a:t>At Georgia State University, they used analytical tools to give academic counselors information sooner, again to highlight struggling students. According to the school, graduation rates among African Americans and Hispanic students increased from 18% to 55% after doing this. One administration official was quoted as saying, </a:t>
            </a:r>
            <a:r>
              <a:rPr lang="en-US" b="0" i="0" dirty="0">
                <a:solidFill>
                  <a:srgbClr val="000000"/>
                </a:solidFill>
                <a:effectLst/>
                <a:latin typeface="Prelo-Light"/>
              </a:rPr>
              <a:t>“As soon as a student makes a wrong turn, the system’s already recalibrating to get him or her back on the right path."</a:t>
            </a:r>
            <a:endParaRPr lang="en-US" dirty="0">
              <a:solidFill>
                <a:srgbClr val="202122"/>
              </a:solidFill>
              <a:latin typeface="Arial" panose="020B0604020202020204" pitchFamily="34" charset="0"/>
            </a:endParaRPr>
          </a:p>
          <a:p>
            <a:r>
              <a:rPr lang="en-US" dirty="0" err="1">
                <a:solidFill>
                  <a:srgbClr val="202122"/>
                </a:solidFill>
                <a:latin typeface="Arial" panose="020B0604020202020204" pitchFamily="34" charset="0"/>
              </a:rPr>
              <a:t>Srcs</a:t>
            </a:r>
            <a:r>
              <a:rPr lang="en-US" dirty="0">
                <a:solidFill>
                  <a:srgbClr val="202122"/>
                </a:solidFill>
                <a:latin typeface="Arial" panose="020B0604020202020204" pitchFamily="34" charset="0"/>
              </a:rPr>
              <a:t>: </a:t>
            </a:r>
            <a:r>
              <a:rPr lang="en-US" dirty="0">
                <a:solidFill>
                  <a:srgbClr val="202122"/>
                </a:solidFill>
                <a:latin typeface="Arial" panose="020B0604020202020204" pitchFamily="34" charset="0"/>
                <a:hlinkClick r:id="rId3"/>
              </a:rPr>
              <a:t>https://edtechmagazine.com/higher/article/2019/08/what-can-real-time-data-analytics-do-higher-education-perfcon</a:t>
            </a:r>
            <a:r>
              <a:rPr lang="en-US" dirty="0">
                <a:solidFill>
                  <a:srgbClr val="202122"/>
                </a:solidFill>
                <a:latin typeface="Arial" panose="020B0604020202020204" pitchFamily="34" charset="0"/>
              </a:rPr>
              <a:t> and </a:t>
            </a:r>
            <a:r>
              <a:rPr lang="en-US" dirty="0">
                <a:solidFill>
                  <a:srgbClr val="202122"/>
                </a:solidFill>
                <a:latin typeface="Arial" panose="020B0604020202020204" pitchFamily="34" charset="0"/>
                <a:hlinkClick r:id="rId4"/>
              </a:rPr>
              <a:t>https://edtechmagazine.com/higher/article/2019/05/universities-use-data-analytics-tools-support-academic-advising</a:t>
            </a:r>
            <a:endParaRPr lang="en-US" dirty="0">
              <a:solidFill>
                <a:srgbClr val="202122"/>
              </a:solidFill>
              <a:latin typeface="Arial" panose="020B0604020202020204" pitchFamily="34" charset="0"/>
            </a:endParaRPr>
          </a:p>
          <a:p>
            <a:pPr marL="0" indent="0">
              <a:buNone/>
            </a:pPr>
            <a:endParaRPr lang="en-US" dirty="0">
              <a:solidFill>
                <a:srgbClr val="202122"/>
              </a:solidFill>
              <a:latin typeface="Arial" panose="020B0604020202020204" pitchFamily="34" charset="0"/>
            </a:endParaRPr>
          </a:p>
        </p:txBody>
      </p:sp>
    </p:spTree>
    <p:extLst>
      <p:ext uri="{BB962C8B-B14F-4D97-AF65-F5344CB8AC3E}">
        <p14:creationId xmlns:p14="http://schemas.microsoft.com/office/powerpoint/2010/main" val="3137764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Questions for Thought</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lstStyle/>
          <a:p>
            <a:r>
              <a:rPr lang="en-US" b="0" i="0" dirty="0">
                <a:solidFill>
                  <a:srgbClr val="202122"/>
                </a:solidFill>
                <a:effectLst/>
                <a:latin typeface="Arial" panose="020B0604020202020204" pitchFamily="34" charset="0"/>
              </a:rPr>
              <a:t>Is it ethical for parents to post pictures of their children on Facebook? Is it ethical for Facebook to store these photos?</a:t>
            </a:r>
          </a:p>
          <a:p>
            <a:r>
              <a:rPr lang="en-US" dirty="0">
                <a:solidFill>
                  <a:srgbClr val="202122"/>
                </a:solidFill>
                <a:latin typeface="Arial" panose="020B0604020202020204" pitchFamily="34" charset="0"/>
              </a:rPr>
              <a:t>CCTVs can be used to catch criminals. However, they can also be used to “catch” protesters. How do we decide where to install CCTVs?</a:t>
            </a:r>
          </a:p>
          <a:p>
            <a:r>
              <a:rPr lang="en-US" b="0" i="0" dirty="0">
                <a:solidFill>
                  <a:srgbClr val="202122"/>
                </a:solidFill>
                <a:effectLst/>
                <a:latin typeface="Arial" panose="020B0604020202020204" pitchFamily="34" charset="0"/>
              </a:rPr>
              <a:t>Do software companies have an ethical responsibility?</a:t>
            </a:r>
          </a:p>
          <a:p>
            <a:r>
              <a:rPr lang="en-US" dirty="0">
                <a:solidFill>
                  <a:srgbClr val="202122"/>
                </a:solidFill>
                <a:latin typeface="Arial" panose="020B0604020202020204" pitchFamily="34" charset="0"/>
              </a:rPr>
              <a:t>Are you worried about this?</a:t>
            </a:r>
          </a:p>
          <a:p>
            <a:r>
              <a:rPr lang="en-US" b="0" i="0" dirty="0">
                <a:solidFill>
                  <a:srgbClr val="202122"/>
                </a:solidFill>
                <a:effectLst/>
                <a:latin typeface="Arial" panose="020B0604020202020204" pitchFamily="34" charset="0"/>
              </a:rPr>
              <a:t>What are some potential concerns about this </a:t>
            </a:r>
            <a:r>
              <a:rPr lang="en-US" dirty="0">
                <a:solidFill>
                  <a:srgbClr val="202122"/>
                </a:solidFill>
                <a:latin typeface="Arial" panose="020B0604020202020204" pitchFamily="34" charset="0"/>
              </a:rPr>
              <a:t>technology for our legal system?</a:t>
            </a:r>
            <a:endParaRPr lang="en-US" b="0" i="0" dirty="0">
              <a:solidFill>
                <a:srgbClr val="202122"/>
              </a:solidFill>
              <a:effectLst/>
              <a:latin typeface="Arial" panose="020B0604020202020204" pitchFamily="34" charset="0"/>
            </a:endParaRPr>
          </a:p>
          <a:p>
            <a:endParaRPr lang="en-US" dirty="0">
              <a:solidFill>
                <a:srgbClr val="202122"/>
              </a:solidFill>
              <a:latin typeface="Arial" panose="020B0604020202020204" pitchFamily="34" charset="0"/>
            </a:endParaRPr>
          </a:p>
        </p:txBody>
      </p:sp>
      <p:sp>
        <p:nvSpPr>
          <p:cNvPr id="5" name="TextBox 4">
            <a:extLst>
              <a:ext uri="{FF2B5EF4-FFF2-40B4-BE49-F238E27FC236}">
                <a16:creationId xmlns:a16="http://schemas.microsoft.com/office/drawing/2014/main" id="{B66CA5AD-4733-46F2-9519-623CA120F709}"/>
              </a:ext>
            </a:extLst>
          </p:cNvPr>
          <p:cNvSpPr txBox="1"/>
          <p:nvPr/>
        </p:nvSpPr>
        <p:spPr>
          <a:xfrm>
            <a:off x="5043948" y="882650"/>
            <a:ext cx="6209071" cy="861774"/>
          </a:xfrm>
          <a:prstGeom prst="rect">
            <a:avLst/>
          </a:prstGeom>
          <a:noFill/>
        </p:spPr>
        <p:txBody>
          <a:bodyPr wrap="square" rtlCol="0">
            <a:spAutoFit/>
          </a:bodyPr>
          <a:lstStyle/>
          <a:p>
            <a:r>
              <a:rPr lang="en-US" sz="2500" b="1" i="1" dirty="0">
                <a:solidFill>
                  <a:srgbClr val="FF0000"/>
                </a:solidFill>
              </a:rPr>
              <a:t>Sample slide : Food for thought about facial recognition</a:t>
            </a:r>
          </a:p>
        </p:txBody>
      </p:sp>
    </p:spTree>
    <p:extLst>
      <p:ext uri="{BB962C8B-B14F-4D97-AF65-F5344CB8AC3E}">
        <p14:creationId xmlns:p14="http://schemas.microsoft.com/office/powerpoint/2010/main" val="1860609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Questions / Feedback</a:t>
            </a:r>
          </a:p>
        </p:txBody>
      </p:sp>
    </p:spTree>
    <p:extLst>
      <p:ext uri="{BB962C8B-B14F-4D97-AF65-F5344CB8AC3E}">
        <p14:creationId xmlns:p14="http://schemas.microsoft.com/office/powerpoint/2010/main" val="2925188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rmAutofit/>
          </a:bodyPr>
          <a:lstStyle/>
          <a:p>
            <a:r>
              <a:rPr lang="en-US" sz="2400" b="1" dirty="0">
                <a:solidFill>
                  <a:srgbClr val="202122"/>
                </a:solidFill>
                <a:latin typeface="Arial" panose="020B0604020202020204" pitchFamily="34" charset="0"/>
              </a:rPr>
              <a:t>Goals of release</a:t>
            </a:r>
          </a:p>
          <a:p>
            <a:r>
              <a:rPr lang="en-US" sz="2400" b="1" dirty="0">
                <a:solidFill>
                  <a:srgbClr val="202122"/>
                </a:solidFill>
                <a:latin typeface="Arial" panose="020B0604020202020204" pitchFamily="34" charset="0"/>
              </a:rPr>
              <a:t>Approach</a:t>
            </a:r>
          </a:p>
          <a:p>
            <a:r>
              <a:rPr lang="en-US" sz="2400" b="1" dirty="0">
                <a:solidFill>
                  <a:srgbClr val="202122"/>
                </a:solidFill>
                <a:latin typeface="Arial" panose="020B0604020202020204" pitchFamily="34" charset="0"/>
              </a:rPr>
              <a:t>Status / Sample slides</a:t>
            </a:r>
          </a:p>
          <a:p>
            <a:r>
              <a:rPr lang="en-US" sz="2400" b="1" dirty="0">
                <a:solidFill>
                  <a:srgbClr val="202122"/>
                </a:solidFill>
                <a:latin typeface="Arial" panose="020B0604020202020204" pitchFamily="34" charset="0"/>
              </a:rPr>
              <a:t>Questions / Feedback</a:t>
            </a:r>
            <a:endParaRPr lang="en-US" sz="2400" dirty="0"/>
          </a:p>
        </p:txBody>
      </p:sp>
    </p:spTree>
    <p:extLst>
      <p:ext uri="{BB962C8B-B14F-4D97-AF65-F5344CB8AC3E}">
        <p14:creationId xmlns:p14="http://schemas.microsoft.com/office/powerpoint/2010/main" val="264869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Goals of Release : Background</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Autofit/>
          </a:bodyPr>
          <a:lstStyle/>
          <a:p>
            <a:r>
              <a:rPr lang="en-US" sz="2000" b="0" i="0" dirty="0">
                <a:solidFill>
                  <a:srgbClr val="202122"/>
                </a:solidFill>
                <a:effectLst/>
                <a:latin typeface="Arial" panose="020B0604020202020204" pitchFamily="34" charset="0"/>
              </a:rPr>
              <a:t>Currently, there is a complementary course "Intro to Computers" in the computer science department</a:t>
            </a:r>
          </a:p>
          <a:p>
            <a:r>
              <a:rPr lang="en-US" sz="2000" dirty="0">
                <a:solidFill>
                  <a:srgbClr val="202122"/>
                </a:solidFill>
                <a:latin typeface="Arial" panose="020B0604020202020204" pitchFamily="34" charset="0"/>
              </a:rPr>
              <a:t>Approximately 5-7 sections per term with 32 students each</a:t>
            </a:r>
            <a:endParaRPr lang="en-US" sz="2000" b="0" i="0" dirty="0">
              <a:solidFill>
                <a:srgbClr val="202122"/>
              </a:solidFill>
              <a:effectLst/>
              <a:latin typeface="Arial" panose="020B0604020202020204" pitchFamily="34" charset="0"/>
            </a:endParaRPr>
          </a:p>
          <a:p>
            <a:r>
              <a:rPr lang="en-US" sz="2000" dirty="0">
                <a:solidFill>
                  <a:srgbClr val="202122"/>
                </a:solidFill>
                <a:latin typeface="Arial" panose="020B0604020202020204" pitchFamily="34" charset="0"/>
              </a:rPr>
              <a:t>This course is, for the most part, an outdated course that covers Microsoft Office suite</a:t>
            </a:r>
          </a:p>
          <a:p>
            <a:pPr lvl="1"/>
            <a:r>
              <a:rPr lang="en-US" sz="2000" b="0" i="0" dirty="0">
                <a:solidFill>
                  <a:srgbClr val="202122"/>
                </a:solidFill>
                <a:effectLst/>
                <a:latin typeface="Arial" panose="020B0604020202020204" pitchFamily="34" charset="0"/>
              </a:rPr>
              <a:t>Useful skills (especially Excel), but most students already know how to make a Wor</a:t>
            </a:r>
            <a:r>
              <a:rPr lang="en-US" sz="2000" dirty="0">
                <a:solidFill>
                  <a:srgbClr val="202122"/>
                </a:solidFill>
                <a:latin typeface="Arial" panose="020B0604020202020204" pitchFamily="34" charset="0"/>
              </a:rPr>
              <a:t>d document. So a lot of course time is a waste for most students.</a:t>
            </a:r>
          </a:p>
          <a:p>
            <a:pPr lvl="1"/>
            <a:r>
              <a:rPr lang="en-US" sz="2000" dirty="0">
                <a:solidFill>
                  <a:srgbClr val="202122"/>
                </a:solidFill>
                <a:latin typeface="Arial" panose="020B0604020202020204" pitchFamily="34" charset="0"/>
              </a:rPr>
              <a:t>Course is extremely important for students who have not had the privilege of growing up with computers. However, each semester there are usually only 3 or 4 students (at most) like this</a:t>
            </a:r>
          </a:p>
        </p:txBody>
      </p:sp>
    </p:spTree>
    <p:extLst>
      <p:ext uri="{BB962C8B-B14F-4D97-AF65-F5344CB8AC3E}">
        <p14:creationId xmlns:p14="http://schemas.microsoft.com/office/powerpoint/2010/main" val="3880297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Goals of Release : New Course (existing Course Number)</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Autofit/>
          </a:bodyPr>
          <a:lstStyle/>
          <a:p>
            <a:r>
              <a:rPr lang="en-US" sz="2000" b="0" i="0" dirty="0">
                <a:solidFill>
                  <a:srgbClr val="202122"/>
                </a:solidFill>
                <a:effectLst/>
                <a:latin typeface="Arial" panose="020B0604020202020204" pitchFamily="34" charset="0"/>
              </a:rPr>
              <a:t>The ministry requirements are very broad and we can use the existing course framework to create a new course</a:t>
            </a:r>
          </a:p>
          <a:p>
            <a:r>
              <a:rPr lang="en-US" sz="2000" b="0" i="0" dirty="0">
                <a:solidFill>
                  <a:srgbClr val="202122"/>
                </a:solidFill>
                <a:effectLst/>
                <a:latin typeface="Arial" panose="020B0604020202020204" pitchFamily="34" charset="0"/>
              </a:rPr>
              <a:t>A course </a:t>
            </a:r>
            <a:r>
              <a:rPr lang="en-US" sz="2000" dirty="0">
                <a:solidFill>
                  <a:srgbClr val="202122"/>
                </a:solidFill>
                <a:latin typeface="Arial" panose="020B0604020202020204" pitchFamily="34" charset="0"/>
              </a:rPr>
              <a:t>to help students become "informed citizens" on issues related to computers will benefit more students </a:t>
            </a:r>
          </a:p>
          <a:p>
            <a:r>
              <a:rPr lang="en-US" sz="2000" dirty="0">
                <a:solidFill>
                  <a:srgbClr val="202122"/>
                </a:solidFill>
                <a:latin typeface="Arial" panose="020B0604020202020204" pitchFamily="34" charset="0"/>
              </a:rPr>
              <a:t>Not necessarily exclusive to AI, but AI is clearly an important part of such a course</a:t>
            </a:r>
            <a:endParaRPr lang="en-US" sz="1700" dirty="0">
              <a:solidFill>
                <a:srgbClr val="202122"/>
              </a:solidFill>
              <a:latin typeface="Arial" panose="020B0604020202020204" pitchFamily="34" charset="0"/>
            </a:endParaRPr>
          </a:p>
          <a:p>
            <a:r>
              <a:rPr lang="en-US" sz="2000" b="0" i="0" dirty="0">
                <a:solidFill>
                  <a:srgbClr val="202122"/>
                </a:solidFill>
                <a:effectLst/>
                <a:latin typeface="Arial" panose="020B0604020202020204" pitchFamily="34" charset="0"/>
              </a:rPr>
              <a:t>C</a:t>
            </a:r>
            <a:r>
              <a:rPr lang="en-US" sz="2000" dirty="0">
                <a:solidFill>
                  <a:srgbClr val="202122"/>
                </a:solidFill>
                <a:latin typeface="Arial" panose="020B0604020202020204" pitchFamily="34" charset="0"/>
              </a:rPr>
              <a:t>ould keep one section of the course with the old Microsoft Office format</a:t>
            </a:r>
            <a:endParaRPr lang="en-US" sz="2000"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4052792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Informed Citizens</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rmAutofit/>
          </a:bodyPr>
          <a:lstStyle/>
          <a:p>
            <a:r>
              <a:rPr lang="en-US" sz="2400" dirty="0">
                <a:solidFill>
                  <a:srgbClr val="202122"/>
                </a:solidFill>
                <a:latin typeface="Arial" panose="020B0604020202020204" pitchFamily="34" charset="0"/>
              </a:rPr>
              <a:t>In order to become informed citizens, students need to do two things:</a:t>
            </a:r>
          </a:p>
          <a:p>
            <a:pPr lvl="1"/>
            <a:r>
              <a:rPr lang="en-US" sz="2400" dirty="0">
                <a:solidFill>
                  <a:srgbClr val="202122"/>
                </a:solidFill>
                <a:latin typeface="Arial" panose="020B0604020202020204" pitchFamily="34" charset="0"/>
              </a:rPr>
              <a:t>Learn what the issues are</a:t>
            </a:r>
            <a:endParaRPr lang="en-US" sz="2100" dirty="0">
              <a:solidFill>
                <a:srgbClr val="202122"/>
              </a:solidFill>
              <a:latin typeface="Arial" panose="020B0604020202020204" pitchFamily="34" charset="0"/>
            </a:endParaRPr>
          </a:p>
          <a:p>
            <a:pPr lvl="1"/>
            <a:r>
              <a:rPr lang="en-US" sz="2400" dirty="0">
                <a:solidFill>
                  <a:srgbClr val="202122"/>
                </a:solidFill>
                <a:latin typeface="Arial" panose="020B0604020202020204" pitchFamily="34" charset="0"/>
              </a:rPr>
              <a:t>Be able to have intelligent discussions about the issues.</a:t>
            </a:r>
          </a:p>
          <a:p>
            <a:pPr lvl="2"/>
            <a:r>
              <a:rPr lang="en-US" sz="1800" dirty="0">
                <a:solidFill>
                  <a:srgbClr val="202122"/>
                </a:solidFill>
                <a:latin typeface="Arial" panose="020B0604020202020204" pitchFamily="34" charset="0"/>
              </a:rPr>
              <a:t>It is important that this include discussion about the </a:t>
            </a:r>
            <a:r>
              <a:rPr lang="en-US" sz="1800" i="1" dirty="0">
                <a:solidFill>
                  <a:srgbClr val="202122"/>
                </a:solidFill>
                <a:latin typeface="Arial" panose="020B0604020202020204" pitchFamily="34" charset="0"/>
              </a:rPr>
              <a:t>negatives</a:t>
            </a:r>
            <a:r>
              <a:rPr lang="en-US" sz="1800" dirty="0">
                <a:solidFill>
                  <a:srgbClr val="202122"/>
                </a:solidFill>
                <a:latin typeface="Arial" panose="020B0604020202020204" pitchFamily="34" charset="0"/>
              </a:rPr>
              <a:t> of the technologies, which usually involve ethics, something that I know nothing about.</a:t>
            </a:r>
            <a:endParaRPr lang="en-US" sz="1900" dirty="0">
              <a:solidFill>
                <a:srgbClr val="202122"/>
              </a:solidFill>
              <a:latin typeface="Arial" panose="020B0604020202020204" pitchFamily="34" charset="0"/>
            </a:endParaRPr>
          </a:p>
          <a:p>
            <a:pPr lvl="2"/>
            <a:r>
              <a:rPr lang="en-US" sz="1900" dirty="0">
                <a:solidFill>
                  <a:srgbClr val="202122"/>
                </a:solidFill>
                <a:latin typeface="Arial" panose="020B0604020202020204" pitchFamily="34" charset="0"/>
              </a:rPr>
              <a:t>Understanding a </a:t>
            </a:r>
            <a:r>
              <a:rPr lang="en-US" sz="1900" i="1" dirty="0">
                <a:solidFill>
                  <a:srgbClr val="202122"/>
                </a:solidFill>
                <a:latin typeface="Arial" panose="020B0604020202020204" pitchFamily="34" charset="0"/>
              </a:rPr>
              <a:t>little</a:t>
            </a:r>
            <a:r>
              <a:rPr lang="en-US" sz="1900" dirty="0">
                <a:solidFill>
                  <a:srgbClr val="202122"/>
                </a:solidFill>
                <a:latin typeface="Arial" panose="020B0604020202020204" pitchFamily="34" charset="0"/>
              </a:rPr>
              <a:t> bit about how they work is useful.</a:t>
            </a:r>
            <a:endParaRPr lang="en-US" sz="1800" dirty="0">
              <a:solidFill>
                <a:srgbClr val="202122"/>
              </a:solidFill>
              <a:latin typeface="Arial" panose="020B0604020202020204" pitchFamily="34" charset="0"/>
            </a:endParaRPr>
          </a:p>
        </p:txBody>
      </p:sp>
    </p:spTree>
    <p:extLst>
      <p:ext uri="{BB962C8B-B14F-4D97-AF65-F5344CB8AC3E}">
        <p14:creationId xmlns:p14="http://schemas.microsoft.com/office/powerpoint/2010/main" val="3242224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AI Ethics Course</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rmAutofit lnSpcReduction="10000"/>
          </a:bodyPr>
          <a:lstStyle/>
          <a:p>
            <a:r>
              <a:rPr lang="en-US" sz="2400" dirty="0">
                <a:solidFill>
                  <a:srgbClr val="202122"/>
                </a:solidFill>
                <a:latin typeface="Arial" panose="020B0604020202020204" pitchFamily="34" charset="0"/>
              </a:rPr>
              <a:t>Students would spend lecture time learning about the topics</a:t>
            </a:r>
          </a:p>
          <a:p>
            <a:r>
              <a:rPr lang="en-US" sz="2400" dirty="0">
                <a:solidFill>
                  <a:srgbClr val="202122"/>
                </a:solidFill>
                <a:latin typeface="Arial" panose="020B0604020202020204" pitchFamily="34" charset="0"/>
              </a:rPr>
              <a:t>During lab periods, they would debate the ethical considerations of the technologies</a:t>
            </a:r>
          </a:p>
          <a:p>
            <a:r>
              <a:rPr lang="en-US" sz="2400" dirty="0">
                <a:solidFill>
                  <a:srgbClr val="202122"/>
                </a:solidFill>
                <a:latin typeface="Arial" panose="020B0604020202020204" pitchFamily="34" charset="0"/>
              </a:rPr>
              <a:t>For homework, they would do some readings/questions</a:t>
            </a:r>
          </a:p>
          <a:p>
            <a:r>
              <a:rPr lang="en-US" sz="2400" dirty="0">
                <a:solidFill>
                  <a:srgbClr val="202122"/>
                </a:solidFill>
                <a:latin typeface="Arial" panose="020B0604020202020204" pitchFamily="34" charset="0"/>
              </a:rPr>
              <a:t>They would write an essay about a selected topic (a ministerial requirement, but also a good idea)</a:t>
            </a:r>
          </a:p>
          <a:p>
            <a:r>
              <a:rPr lang="en-US" sz="2400" dirty="0">
                <a:solidFill>
                  <a:srgbClr val="202122"/>
                </a:solidFill>
                <a:latin typeface="Arial" panose="020B0604020202020204" pitchFamily="34" charset="0"/>
              </a:rPr>
              <a:t>There could be some sort of "debate club" or "mock trial" (TBD if this is feasible)</a:t>
            </a:r>
          </a:p>
        </p:txBody>
      </p:sp>
    </p:spTree>
    <p:extLst>
      <p:ext uri="{BB962C8B-B14F-4D97-AF65-F5344CB8AC3E}">
        <p14:creationId xmlns:p14="http://schemas.microsoft.com/office/powerpoint/2010/main" val="1555911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Release Goals</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rmAutofit fontScale="77500" lnSpcReduction="20000"/>
          </a:bodyPr>
          <a:lstStyle/>
          <a:p>
            <a:r>
              <a:rPr lang="en-US" sz="2400" dirty="0">
                <a:solidFill>
                  <a:srgbClr val="202122"/>
                </a:solidFill>
                <a:latin typeface="Arial" panose="020B0604020202020204" pitchFamily="34" charset="0"/>
              </a:rPr>
              <a:t>Produce a list of topics (about 6) that a teacher could choose from for the course (P0 goal)</a:t>
            </a:r>
          </a:p>
          <a:p>
            <a:r>
              <a:rPr lang="en-US" sz="2400" dirty="0">
                <a:solidFill>
                  <a:srgbClr val="202122"/>
                </a:solidFill>
                <a:latin typeface="Arial" panose="020B0604020202020204" pitchFamily="34" charset="0"/>
              </a:rPr>
              <a:t>For each topic in the sample list, produce slides (in "final form") that can be used for such a course defining the "what" as well as going over, broadly, some of the pros/cons (P0 goal)</a:t>
            </a:r>
          </a:p>
          <a:p>
            <a:r>
              <a:rPr lang="en-US" sz="2400" dirty="0">
                <a:solidFill>
                  <a:srgbClr val="202122"/>
                </a:solidFill>
                <a:latin typeface="Arial" panose="020B0604020202020204" pitchFamily="34" charset="0"/>
              </a:rPr>
              <a:t>Make a list of readings so that teachers/students can learn more about the topics. Students would have to read some of these materials throughout the term (P0 goal)</a:t>
            </a:r>
          </a:p>
          <a:p>
            <a:r>
              <a:rPr lang="en-US" sz="2400" dirty="0">
                <a:solidFill>
                  <a:srgbClr val="202122"/>
                </a:solidFill>
                <a:latin typeface="Arial" panose="020B0604020202020204" pitchFamily="34" charset="0"/>
              </a:rPr>
              <a:t>Have a more concrete idea of how the evaluation would be. (P1 goal)</a:t>
            </a:r>
          </a:p>
          <a:p>
            <a:pPr lvl="2"/>
            <a:r>
              <a:rPr lang="en-US" sz="2000" dirty="0">
                <a:solidFill>
                  <a:srgbClr val="202122"/>
                </a:solidFill>
                <a:latin typeface="Arial" panose="020B0604020202020204" pitchFamily="34" charset="0"/>
              </a:rPr>
              <a:t>For essays, it's fairly obvious, but the "debate club" aspect is trickier</a:t>
            </a:r>
          </a:p>
          <a:p>
            <a:pPr lvl="2"/>
            <a:r>
              <a:rPr lang="en-US" sz="2000" dirty="0">
                <a:solidFill>
                  <a:srgbClr val="202122"/>
                </a:solidFill>
                <a:latin typeface="Arial" panose="020B0604020202020204" pitchFamily="34" charset="0"/>
              </a:rPr>
              <a:t>Also, how many topics are feasible to fit into a course?</a:t>
            </a:r>
          </a:p>
          <a:p>
            <a:r>
              <a:rPr lang="en-US" sz="2400" dirty="0">
                <a:solidFill>
                  <a:srgbClr val="202122"/>
                </a:solidFill>
                <a:latin typeface="Arial" panose="020B0604020202020204" pitchFamily="34" charset="0"/>
              </a:rPr>
              <a:t>Study ethics from the perspective of learning a couple frameworks (P2 goal)</a:t>
            </a:r>
          </a:p>
          <a:p>
            <a:pPr lvl="2"/>
            <a:r>
              <a:rPr lang="en-US" sz="2000" dirty="0">
                <a:solidFill>
                  <a:srgbClr val="202122"/>
                </a:solidFill>
                <a:latin typeface="Arial" panose="020B0604020202020204" pitchFamily="34" charset="0"/>
              </a:rPr>
              <a:t>Utilitarian? Individualism? Some other framework? etc. It would be useful for students to speak more formally about whether something is "good" or "bad"</a:t>
            </a:r>
          </a:p>
        </p:txBody>
      </p:sp>
    </p:spTree>
    <p:extLst>
      <p:ext uri="{BB962C8B-B14F-4D97-AF65-F5344CB8AC3E}">
        <p14:creationId xmlns:p14="http://schemas.microsoft.com/office/powerpoint/2010/main" val="1861242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Approach</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rmAutofit/>
          </a:bodyPr>
          <a:lstStyle/>
          <a:p>
            <a:r>
              <a:rPr lang="en-US" sz="2400" dirty="0">
                <a:solidFill>
                  <a:srgbClr val="202122"/>
                </a:solidFill>
                <a:latin typeface="Arial" panose="020B0604020202020204" pitchFamily="34" charset="0"/>
              </a:rPr>
              <a:t>Release time is instead of a 45 hour course</a:t>
            </a:r>
          </a:p>
          <a:p>
            <a:r>
              <a:rPr lang="en-US" sz="2400" dirty="0">
                <a:solidFill>
                  <a:srgbClr val="202122"/>
                </a:solidFill>
                <a:latin typeface="Arial" panose="020B0604020202020204" pitchFamily="34" charset="0"/>
              </a:rPr>
              <a:t>To avoid procrastinating, I put into my calendar 3 hours </a:t>
            </a:r>
            <a:r>
              <a:rPr lang="en-US" sz="2400" dirty="0">
                <a:solidFill>
                  <a:srgbClr val="00B050"/>
                </a:solidFill>
                <a:latin typeface="Arial" panose="020B0604020202020204" pitchFamily="34" charset="0"/>
              </a:rPr>
              <a:t>and 12 minutes </a:t>
            </a:r>
            <a:r>
              <a:rPr lang="en-US" sz="2400" dirty="0">
                <a:solidFill>
                  <a:srgbClr val="00B050"/>
                </a:solidFill>
                <a:latin typeface="Arial" panose="020B0604020202020204" pitchFamily="34" charset="0"/>
                <a:sym typeface="Wingdings" panose="05000000000000000000" pitchFamily="2" charset="2"/>
              </a:rPr>
              <a:t></a:t>
            </a:r>
            <a:r>
              <a:rPr lang="en-US" sz="2400" dirty="0">
                <a:solidFill>
                  <a:srgbClr val="202122"/>
                </a:solidFill>
                <a:latin typeface="Arial" panose="020B0604020202020204" pitchFamily="34" charset="0"/>
              </a:rPr>
              <a:t> per week as if it were a regular class</a:t>
            </a:r>
          </a:p>
          <a:p>
            <a:r>
              <a:rPr lang="en-US" sz="2400" dirty="0">
                <a:solidFill>
                  <a:srgbClr val="202122"/>
                </a:solidFill>
                <a:latin typeface="Arial" panose="020B0604020202020204" pitchFamily="34" charset="0"/>
              </a:rPr>
              <a:t>Additional time spent since teaching isn't just showing up, but at least pre-allocating some time this way will ensure I don't skip it entirely any weeks</a:t>
            </a:r>
            <a:endParaRPr lang="en-US" sz="2000" dirty="0">
              <a:solidFill>
                <a:srgbClr val="202122"/>
              </a:solidFill>
              <a:latin typeface="Arial" panose="020B0604020202020204" pitchFamily="34" charset="0"/>
            </a:endParaRPr>
          </a:p>
        </p:txBody>
      </p:sp>
    </p:spTree>
    <p:extLst>
      <p:ext uri="{BB962C8B-B14F-4D97-AF65-F5344CB8AC3E}">
        <p14:creationId xmlns:p14="http://schemas.microsoft.com/office/powerpoint/2010/main" val="86353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Step 1</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rmAutofit/>
          </a:bodyPr>
          <a:lstStyle/>
          <a:p>
            <a:r>
              <a:rPr lang="en-US" sz="2400" dirty="0">
                <a:solidFill>
                  <a:srgbClr val="202122"/>
                </a:solidFill>
                <a:latin typeface="Arial" panose="020B0604020202020204" pitchFamily="34" charset="0"/>
              </a:rPr>
              <a:t>Compile a list of potential topics. This list can be added to as I go</a:t>
            </a:r>
          </a:p>
          <a:p>
            <a:r>
              <a:rPr lang="en-US" sz="2400" dirty="0">
                <a:solidFill>
                  <a:srgbClr val="202122"/>
                </a:solidFill>
                <a:latin typeface="Arial" panose="020B0604020202020204" pitchFamily="34" charset="0"/>
              </a:rPr>
              <a:t>Expectation is that the initial list will be updated quite a bit (topics merged, split up, </a:t>
            </a:r>
            <a:r>
              <a:rPr lang="en-US" sz="2400" dirty="0" err="1">
                <a:solidFill>
                  <a:srgbClr val="202122"/>
                </a:solidFill>
                <a:latin typeface="Arial" panose="020B0604020202020204" pitchFamily="34" charset="0"/>
              </a:rPr>
              <a:t>etc</a:t>
            </a:r>
            <a:r>
              <a:rPr lang="en-US" sz="2400" dirty="0">
                <a:solidFill>
                  <a:srgbClr val="202122"/>
                </a:solidFill>
                <a:latin typeface="Arial" panose="020B0604020202020204" pitchFamily="34" charset="0"/>
              </a:rPr>
              <a:t>)</a:t>
            </a:r>
          </a:p>
          <a:p>
            <a:r>
              <a:rPr lang="en-US" sz="2400" dirty="0">
                <a:solidFill>
                  <a:srgbClr val="202122"/>
                </a:solidFill>
                <a:latin typeface="Arial" panose="020B0604020202020204" pitchFamily="34" charset="0"/>
              </a:rPr>
              <a:t>Topic list doesn't necessarily have to be limited to a 45 hour course</a:t>
            </a:r>
            <a:endParaRPr lang="en-US" sz="2000" dirty="0">
              <a:solidFill>
                <a:srgbClr val="202122"/>
              </a:solidFill>
              <a:latin typeface="Arial" panose="020B0604020202020204" pitchFamily="34" charset="0"/>
            </a:endParaRPr>
          </a:p>
        </p:txBody>
      </p:sp>
    </p:spTree>
    <p:extLst>
      <p:ext uri="{BB962C8B-B14F-4D97-AF65-F5344CB8AC3E}">
        <p14:creationId xmlns:p14="http://schemas.microsoft.com/office/powerpoint/2010/main" val="1304574584"/>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D289AE2-D2AE-49D1-AFAC-3A79F6794255}">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927BD4C1-B6B1-4715-ABF9-E660A51A4E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14213</TotalTime>
  <Words>1321</Words>
  <Application>Microsoft Macintosh PowerPoint</Application>
  <PresentationFormat>Widescreen</PresentationFormat>
  <Paragraphs>90</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Franklin Gothic Book</vt:lpstr>
      <vt:lpstr>Franklin Gothic Demi</vt:lpstr>
      <vt:lpstr>Prelo-Light</vt:lpstr>
      <vt:lpstr>Wingdings 2</vt:lpstr>
      <vt:lpstr>DividendVTI</vt:lpstr>
      <vt:lpstr>Goals for Release</vt:lpstr>
      <vt:lpstr>Agenda</vt:lpstr>
      <vt:lpstr>Goals of Release : Background</vt:lpstr>
      <vt:lpstr>Goals of Release : New Course (existing Course Number)</vt:lpstr>
      <vt:lpstr>Informed Citizens</vt:lpstr>
      <vt:lpstr>AI Ethics Course</vt:lpstr>
      <vt:lpstr>Release Goals</vt:lpstr>
      <vt:lpstr>Approach</vt:lpstr>
      <vt:lpstr>Step 1</vt:lpstr>
      <vt:lpstr>Step 2</vt:lpstr>
      <vt:lpstr>Step 3</vt:lpstr>
      <vt:lpstr>Where I'm at : initial List Of Topics</vt:lpstr>
      <vt:lpstr>Some Sample Slides</vt:lpstr>
      <vt:lpstr>Correlation is not Causation!</vt:lpstr>
      <vt:lpstr>SAMPLE Activity (BIG data)</vt:lpstr>
      <vt:lpstr>Sample Activity (Big Data): Are these good?</vt:lpstr>
      <vt:lpstr>Questions for Thought</vt:lpstr>
      <vt:lpstr>Questions / 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dc:title>
  <dc:creator>Dan Pomerantz</dc:creator>
  <cp:lastModifiedBy>Carl Saucier-Bouffard</cp:lastModifiedBy>
  <cp:revision>59</cp:revision>
  <dcterms:created xsi:type="dcterms:W3CDTF">2020-09-08T15:23:11Z</dcterms:created>
  <dcterms:modified xsi:type="dcterms:W3CDTF">2021-02-05T04:16:20Z</dcterms:modified>
</cp:coreProperties>
</file>