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77" r:id="rId5"/>
    <p:sldMasterId id="2147483686" r:id="rId6"/>
  </p:sldMasterIdLst>
  <p:notesMasterIdLst>
    <p:notesMasterId r:id="rId28"/>
  </p:notesMasterIdLst>
  <p:handoutMasterIdLst>
    <p:handoutMasterId r:id="rId29"/>
  </p:handoutMasterIdLst>
  <p:sldIdLst>
    <p:sldId id="257" r:id="rId7"/>
    <p:sldId id="380" r:id="rId8"/>
    <p:sldId id="350" r:id="rId9"/>
    <p:sldId id="427" r:id="rId10"/>
    <p:sldId id="271" r:id="rId11"/>
    <p:sldId id="273" r:id="rId12"/>
    <p:sldId id="319" r:id="rId13"/>
    <p:sldId id="429" r:id="rId14"/>
    <p:sldId id="489" r:id="rId15"/>
    <p:sldId id="490" r:id="rId16"/>
    <p:sldId id="426" r:id="rId17"/>
    <p:sldId id="493" r:id="rId18"/>
    <p:sldId id="488" r:id="rId19"/>
    <p:sldId id="497" r:id="rId20"/>
    <p:sldId id="499" r:id="rId21"/>
    <p:sldId id="334" r:id="rId22"/>
    <p:sldId id="498" r:id="rId23"/>
    <p:sldId id="343" r:id="rId24"/>
    <p:sldId id="494" r:id="rId25"/>
    <p:sldId id="270" r:id="rId26"/>
    <p:sldId id="500" r:id="rId27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b="1" kern="1200">
        <a:solidFill>
          <a:srgbClr val="33CC33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b="1" kern="1200">
        <a:solidFill>
          <a:srgbClr val="33CC33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b="1" kern="1200">
        <a:solidFill>
          <a:srgbClr val="33CC33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b="1" kern="1200">
        <a:solidFill>
          <a:srgbClr val="33CC33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b="1" kern="1200">
        <a:solidFill>
          <a:srgbClr val="33CC33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rgbClr val="33CC33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rgbClr val="33CC33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rgbClr val="33CC33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rgbClr val="33CC33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vin Bennett" initials="GB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66"/>
    <a:srgbClr val="FFFFCC"/>
    <a:srgbClr val="FFCC00"/>
    <a:srgbClr val="33CC33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69" autoAdjust="0"/>
    <p:restoredTop sz="86517" autoAdjust="0"/>
  </p:normalViewPr>
  <p:slideViewPr>
    <p:cSldViewPr>
      <p:cViewPr varScale="1">
        <p:scale>
          <a:sx n="98" d="100"/>
          <a:sy n="98" d="100"/>
        </p:scale>
        <p:origin x="217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001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32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09" tIns="47755" rIns="95509" bIns="47755" numCol="1" anchor="t" anchorCtr="0" compatLnSpc="1">
            <a:prstTxWarp prst="textNoShape">
              <a:avLst/>
            </a:prstTxWarp>
          </a:bodyPr>
          <a:lstStyle>
            <a:lvl1pPr defTabSz="955675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09" tIns="47755" rIns="95509" bIns="47755" numCol="1" anchor="t" anchorCtr="0" compatLnSpc="1">
            <a:prstTxWarp prst="textNoShape">
              <a:avLst/>
            </a:prstTxWarp>
          </a:bodyPr>
          <a:lstStyle>
            <a:lvl1pPr algn="r" defTabSz="955675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09" tIns="47755" rIns="95509" bIns="47755" numCol="1" anchor="b" anchorCtr="0" compatLnSpc="1">
            <a:prstTxWarp prst="textNoShape">
              <a:avLst/>
            </a:prstTxWarp>
          </a:bodyPr>
          <a:lstStyle>
            <a:lvl1pPr defTabSz="955675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09" tIns="47755" rIns="95509" bIns="47755" numCol="1" anchor="b" anchorCtr="0" compatLnSpc="1">
            <a:prstTxWarp prst="textNoShape">
              <a:avLst/>
            </a:prstTxWarp>
          </a:bodyPr>
          <a:lstStyle>
            <a:lvl1pPr algn="r" defTabSz="955675">
              <a:defRPr sz="1300"/>
            </a:lvl1pPr>
          </a:lstStyle>
          <a:p>
            <a:fld id="{188B69BB-CCA6-4559-B552-6E88D36111CE}" type="slidenum">
              <a:rPr lang="en-CA" altLang="en-US"/>
              <a:pPr/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8394255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09" tIns="47755" rIns="95509" bIns="47755" numCol="1" anchor="t" anchorCtr="0" compatLnSpc="1">
            <a:prstTxWarp prst="textNoShape">
              <a:avLst/>
            </a:prstTxWarp>
          </a:bodyPr>
          <a:lstStyle>
            <a:lvl1pPr defTabSz="955675" eaLnBrk="0" hangingPunct="0">
              <a:defRPr sz="13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09" tIns="47755" rIns="95509" bIns="47755" numCol="1" anchor="t" anchorCtr="0" compatLnSpc="1">
            <a:prstTxWarp prst="textNoShape">
              <a:avLst/>
            </a:prstTxWarp>
          </a:bodyPr>
          <a:lstStyle>
            <a:lvl1pPr algn="r" defTabSz="955675" eaLnBrk="0" hangingPunct="0">
              <a:defRPr sz="13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8888" y="720725"/>
            <a:ext cx="4799012" cy="3598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09" tIns="47755" rIns="95509" bIns="4775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 noProof="0"/>
              <a:t>Click to edit Master text styles</a:t>
            </a:r>
          </a:p>
          <a:p>
            <a:pPr lvl="1"/>
            <a:r>
              <a:rPr lang="en-CA" noProof="0"/>
              <a:t>Second level</a:t>
            </a:r>
          </a:p>
          <a:p>
            <a:pPr lvl="2"/>
            <a:r>
              <a:rPr lang="en-CA" noProof="0"/>
              <a:t>Third level</a:t>
            </a:r>
          </a:p>
          <a:p>
            <a:pPr lvl="3"/>
            <a:r>
              <a:rPr lang="en-CA" noProof="0"/>
              <a:t>Fourth level</a:t>
            </a:r>
          </a:p>
          <a:p>
            <a:pPr lvl="4"/>
            <a:r>
              <a:rPr lang="en-CA" noProof="0"/>
              <a:t>Fifth level</a:t>
            </a:r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09" tIns="47755" rIns="95509" bIns="47755" numCol="1" anchor="b" anchorCtr="0" compatLnSpc="1">
            <a:prstTxWarp prst="textNoShape">
              <a:avLst/>
            </a:prstTxWarp>
          </a:bodyPr>
          <a:lstStyle>
            <a:lvl1pPr defTabSz="955675" eaLnBrk="0" hangingPunct="0">
              <a:defRPr sz="13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09" tIns="47755" rIns="95509" bIns="47755" numCol="1" anchor="b" anchorCtr="0" compatLnSpc="1">
            <a:prstTxWarp prst="textNoShape">
              <a:avLst/>
            </a:prstTxWarp>
          </a:bodyPr>
          <a:lstStyle>
            <a:lvl1pPr algn="r" defTabSz="955675" eaLnBrk="0" hangingPunct="0">
              <a:defRPr sz="1300" b="0">
                <a:solidFill>
                  <a:schemeClr val="tx1"/>
                </a:solidFill>
              </a:defRPr>
            </a:lvl1pPr>
          </a:lstStyle>
          <a:p>
            <a:fld id="{4C71F8F2-B6D0-4BEC-876F-94825CC9F7E8}" type="slidenum">
              <a:rPr lang="en-CA" altLang="en-US"/>
              <a:pPr/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5008260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1F8F2-B6D0-4BEC-876F-94825CC9F7E8}" type="slidenum">
              <a:rPr lang="en-CA" altLang="en-US" smtClean="0"/>
              <a:pPr/>
              <a:t>4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41665426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https://www.circleof6app.com/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1F8F2-B6D0-4BEC-876F-94825CC9F7E8}" type="slidenum">
              <a:rPr lang="en-CA" altLang="en-US" smtClean="0"/>
              <a:pPr/>
              <a:t>21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4039991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2000" b="1">
                <a:solidFill>
                  <a:srgbClr val="33CC33"/>
                </a:solidFill>
                <a:latin typeface="Times New Roman" panose="02020603050405020304" pitchFamily="18" charset="0"/>
              </a:defRPr>
            </a:lvl1pPr>
            <a:lvl2pPr marL="742950" indent="-285750" defTabSz="954088" eaLnBrk="0" hangingPunct="0">
              <a:defRPr sz="2000" b="1">
                <a:solidFill>
                  <a:srgbClr val="33CC33"/>
                </a:solidFill>
                <a:latin typeface="Times New Roman" panose="02020603050405020304" pitchFamily="18" charset="0"/>
              </a:defRPr>
            </a:lvl2pPr>
            <a:lvl3pPr marL="1143000" indent="-228600" defTabSz="954088" eaLnBrk="0" hangingPunct="0">
              <a:defRPr sz="2000" b="1">
                <a:solidFill>
                  <a:srgbClr val="33CC33"/>
                </a:solidFill>
                <a:latin typeface="Times New Roman" panose="02020603050405020304" pitchFamily="18" charset="0"/>
              </a:defRPr>
            </a:lvl3pPr>
            <a:lvl4pPr marL="1600200" indent="-228600" defTabSz="954088" eaLnBrk="0" hangingPunct="0">
              <a:defRPr sz="2000" b="1">
                <a:solidFill>
                  <a:srgbClr val="33CC33"/>
                </a:solidFill>
                <a:latin typeface="Times New Roman" panose="02020603050405020304" pitchFamily="18" charset="0"/>
              </a:defRPr>
            </a:lvl4pPr>
            <a:lvl5pPr marL="2057400" indent="-228600" defTabSz="954088" eaLnBrk="0" hangingPunct="0">
              <a:defRPr sz="2000" b="1">
                <a:solidFill>
                  <a:srgbClr val="33CC33"/>
                </a:solidFill>
                <a:latin typeface="Times New Roman" panose="02020603050405020304" pitchFamily="18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33CC33"/>
                </a:solidFill>
                <a:latin typeface="Times New Roman" panose="02020603050405020304" pitchFamily="18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33CC33"/>
                </a:solidFill>
                <a:latin typeface="Times New Roman" panose="02020603050405020304" pitchFamily="18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33CC33"/>
                </a:solidFill>
                <a:latin typeface="Times New Roman" panose="02020603050405020304" pitchFamily="18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33CC33"/>
                </a:solidFill>
                <a:latin typeface="Times New Roman" panose="02020603050405020304" pitchFamily="18" charset="0"/>
              </a:defRPr>
            </a:lvl9pPr>
          </a:lstStyle>
          <a:p>
            <a:fld id="{E1D28507-6F4F-4095-AE77-782B48588C46}" type="slidenum">
              <a:rPr lang="en-CA" altLang="en-US" sz="1300" b="0">
                <a:solidFill>
                  <a:schemeClr val="tx1"/>
                </a:solidFill>
              </a:rPr>
              <a:pPr/>
              <a:t>5</a:t>
            </a:fld>
            <a:endParaRPr lang="en-CA" altLang="en-US" sz="1300" b="0" dirty="0">
              <a:solidFill>
                <a:schemeClr val="tx1"/>
              </a:solidFill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98575" y="747713"/>
            <a:ext cx="4784725" cy="3589337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6475" y="4562475"/>
            <a:ext cx="5365750" cy="43370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592342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https://www150.statcan.gc.ca/n1/pub/75-006-x/2013001/article/11874-eng.htm</a:t>
            </a:r>
          </a:p>
          <a:p>
            <a:r>
              <a:rPr lang="en-CA" dirty="0"/>
              <a:t>https://www.ncwit.org/resources/women-tech-facts-2016-update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1F8F2-B6D0-4BEC-876F-94825CC9F7E8}" type="slidenum">
              <a:rPr lang="en-CA" altLang="en-US" smtClean="0"/>
              <a:pPr/>
              <a:t>8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254078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2000" b="1">
                <a:solidFill>
                  <a:srgbClr val="33CC33"/>
                </a:solidFill>
                <a:latin typeface="Times New Roman" panose="02020603050405020304" pitchFamily="18" charset="0"/>
              </a:defRPr>
            </a:lvl1pPr>
            <a:lvl2pPr marL="742950" indent="-285750" defTabSz="954088" eaLnBrk="0" hangingPunct="0">
              <a:defRPr sz="2000" b="1">
                <a:solidFill>
                  <a:srgbClr val="33CC33"/>
                </a:solidFill>
                <a:latin typeface="Times New Roman" panose="02020603050405020304" pitchFamily="18" charset="0"/>
              </a:defRPr>
            </a:lvl2pPr>
            <a:lvl3pPr marL="1143000" indent="-228600" defTabSz="954088" eaLnBrk="0" hangingPunct="0">
              <a:defRPr sz="2000" b="1">
                <a:solidFill>
                  <a:srgbClr val="33CC33"/>
                </a:solidFill>
                <a:latin typeface="Times New Roman" panose="02020603050405020304" pitchFamily="18" charset="0"/>
              </a:defRPr>
            </a:lvl3pPr>
            <a:lvl4pPr marL="1600200" indent="-228600" defTabSz="954088" eaLnBrk="0" hangingPunct="0">
              <a:defRPr sz="2000" b="1">
                <a:solidFill>
                  <a:srgbClr val="33CC33"/>
                </a:solidFill>
                <a:latin typeface="Times New Roman" panose="02020603050405020304" pitchFamily="18" charset="0"/>
              </a:defRPr>
            </a:lvl4pPr>
            <a:lvl5pPr marL="2057400" indent="-228600" defTabSz="954088" eaLnBrk="0" hangingPunct="0">
              <a:defRPr sz="2000" b="1">
                <a:solidFill>
                  <a:srgbClr val="33CC33"/>
                </a:solidFill>
                <a:latin typeface="Times New Roman" panose="02020603050405020304" pitchFamily="18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33CC33"/>
                </a:solidFill>
                <a:latin typeface="Times New Roman" panose="02020603050405020304" pitchFamily="18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33CC33"/>
                </a:solidFill>
                <a:latin typeface="Times New Roman" panose="02020603050405020304" pitchFamily="18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33CC33"/>
                </a:solidFill>
                <a:latin typeface="Times New Roman" panose="02020603050405020304" pitchFamily="18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33CC33"/>
                </a:solidFill>
                <a:latin typeface="Times New Roman" panose="02020603050405020304" pitchFamily="18" charset="0"/>
              </a:defRPr>
            </a:lvl9pPr>
          </a:lstStyle>
          <a:p>
            <a:fld id="{CECA176C-5F1C-4889-BF30-9E29B7FCDC23}" type="slidenum">
              <a:rPr lang="en-CA" altLang="en-US" sz="1300" b="0">
                <a:solidFill>
                  <a:schemeClr val="tx1"/>
                </a:solidFill>
              </a:rPr>
              <a:pPr/>
              <a:t>9</a:t>
            </a:fld>
            <a:endParaRPr lang="en-CA" altLang="en-US" sz="13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7975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https://www.bloomberg.com/news/articles/2020-07-21/ubisoft-sexual-misconduct-scandal-harassment-sexism-and-abuse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1F8F2-B6D0-4BEC-876F-94825CC9F7E8}" type="slidenum">
              <a:rPr lang="en-CA" altLang="en-US" smtClean="0"/>
              <a:pPr/>
              <a:t>11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9607557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  <a:p>
            <a:r>
              <a:rPr lang="en-CA" dirty="0"/>
              <a:t>Gaucher et al. (2011) </a:t>
            </a:r>
            <a:r>
              <a:rPr lang="en-CA" sz="1200" b="0" i="0" u="none" strike="noStrike" kern="1200" baseline="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Evidence That Gendered Wording in Job Advertisements Exists and</a:t>
            </a:r>
          </a:p>
          <a:p>
            <a:r>
              <a:rPr lang="en-CA" sz="1200" b="0" i="0" u="none" strike="noStrike" kern="1200" baseline="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Sustains Gender Inequality.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1F8F2-B6D0-4BEC-876F-94825CC9F7E8}" type="slidenum">
              <a:rPr lang="en-CA" altLang="en-US" smtClean="0"/>
              <a:pPr/>
              <a:t>14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7493634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540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540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540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540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540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540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540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540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313F968-BFB8-4A4A-BBAE-8D3FFAB5A616}" type="slidenum">
              <a:rPr lang="en-CA" altLang="en-US" sz="1300"/>
              <a:pPr>
                <a:spcBef>
                  <a:spcPct val="0"/>
                </a:spcBef>
              </a:pPr>
              <a:t>16</a:t>
            </a:fld>
            <a:endParaRPr lang="en-CA" altLang="en-US" sz="1300" dirty="0"/>
          </a:p>
        </p:txBody>
      </p:sp>
    </p:spTree>
    <p:extLst>
      <p:ext uri="{BB962C8B-B14F-4D97-AF65-F5344CB8AC3E}">
        <p14:creationId xmlns:p14="http://schemas.microsoft.com/office/powerpoint/2010/main" val="24880667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Developed by 2 high school girls who met at Summer camp for coding. Andrea Gonzales and Sophie Houser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5FCEB-F351-4C9C-93BF-A2AAF1E1CBC7}" type="slidenum">
              <a:rPr lang="en-CA" smtClean="0"/>
              <a:t>19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09215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http://www.genderfair.com/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1F8F2-B6D0-4BEC-876F-94825CC9F7E8}" type="slidenum">
              <a:rPr lang="en-CA" altLang="en-US" smtClean="0"/>
              <a:pPr/>
              <a:t>20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376442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37931" y="586409"/>
            <a:ext cx="8488017" cy="5665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600" i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2782957" y="1808921"/>
            <a:ext cx="3578088" cy="428376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338138" y="1152525"/>
            <a:ext cx="8488362" cy="4778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3A6598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133E3D-6990-4EF3-A6C3-94D9092AF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31318"/>
            <a:ext cx="1163782" cy="526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066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EAED55-5527-4FC3-B0D9-1BC4E0FB944D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36372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95C86C-B749-4A3B-89DA-65173622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11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EAED55-5527-4FC3-B0D9-1BC4E0FB944D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036372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95C86C-B749-4A3B-89DA-65173622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394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EAED55-5527-4FC3-B0D9-1BC4E0FB944D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036372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95C86C-B749-4A3B-89DA-65173622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5126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200" y="1600200"/>
            <a:ext cx="8229600" cy="417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4346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6625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605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7067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8672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3737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633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757986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2764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0280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1187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6027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74ED4-9F4B-419D-860C-1298080DDD50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769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96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2" y="0"/>
            <a:ext cx="3490722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600" y="786384"/>
            <a:ext cx="2638175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4238" y="812800"/>
            <a:ext cx="4446258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2599" y="3043051"/>
            <a:ext cx="2638175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350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82598" y="6446521"/>
            <a:ext cx="2638176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4/26/2021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94238" y="6446521"/>
            <a:ext cx="4000514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11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9141619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4799362"/>
            <a:ext cx="7585234" cy="743682"/>
          </a:xfrm>
        </p:spPr>
        <p:txBody>
          <a:bodyPr tIns="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715000"/>
            <a:ext cx="7584948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350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4/26/2021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22959" y="6446839"/>
            <a:ext cx="5113697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033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270461-5061-4414-803B-C583AB6622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31318"/>
            <a:ext cx="1163782" cy="526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65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21ADE0-5C6C-4D2E-BA8D-9FAB5A6E62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31318"/>
            <a:ext cx="1163782" cy="526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875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8668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EAED55-5527-4FC3-B0D9-1BC4E0FB944D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036372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95C86C-B749-4A3B-89DA-65173622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486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9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987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98" r:id="rId4"/>
    <p:sldLayoutId id="2147483699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" t="208" r="79" b="371"/>
          <a:stretch/>
        </p:blipFill>
        <p:spPr bwMode="auto">
          <a:xfrm>
            <a:off x="5030" y="1063"/>
            <a:ext cx="9154872" cy="6848986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4"/>
          <p:cNvSpPr txBox="1">
            <a:spLocks/>
          </p:cNvSpPr>
          <p:nvPr/>
        </p:nvSpPr>
        <p:spPr>
          <a:xfrm>
            <a:off x="8686800" y="6423727"/>
            <a:ext cx="3898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03EA47-653C-4D08-BE86-5931AF95F427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B11EB2B-0846-4623-8B27-CF24A81847A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331318"/>
            <a:ext cx="1163782" cy="526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49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 baseline="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74ED4-9F4B-419D-860C-1298080DDD50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AD481-5BB6-4F80-BDB5-1CA862C1E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762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ladieslearningcode.com/" TargetMode="Externa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textio.com/products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A1BA06A8-FCD5-4B9A-807E-0169A821CC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33" b="6310"/>
          <a:stretch/>
        </p:blipFill>
        <p:spPr>
          <a:xfrm>
            <a:off x="12" y="857258"/>
            <a:ext cx="9143989" cy="3433755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251" y="4716443"/>
            <a:ext cx="7585234" cy="557762"/>
          </a:xfrm>
        </p:spPr>
        <p:txBody>
          <a:bodyPr anchor="b">
            <a:noAutofit/>
          </a:bodyPr>
          <a:lstStyle/>
          <a:p>
            <a:br>
              <a:rPr lang="en-US" sz="1875" b="1" i="1" dirty="0"/>
            </a:br>
            <a:r>
              <a:rPr lang="en-US" sz="1875" b="1" i="1" dirty="0"/>
              <a:t>Social Problems: Sociology, Technology and Artificial Intelligence</a:t>
            </a:r>
            <a:br>
              <a:rPr lang="en-US" sz="1875" b="1" i="1" dirty="0"/>
            </a:br>
            <a:r>
              <a:rPr lang="en-US" sz="1875" b="1" i="1" dirty="0"/>
              <a:t>Applying Sociological Imagination to Innovation</a:t>
            </a:r>
            <a:endParaRPr lang="en-CA" sz="1875" i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9526" y="5396514"/>
            <a:ext cx="7584948" cy="457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Professor: Jennifer Sigouin, PhD</a:t>
            </a:r>
          </a:p>
          <a:p>
            <a:r>
              <a:rPr lang="en-US" dirty="0"/>
              <a:t>Lecture: Feminism, Technology and AI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C6CB92-A7EA-42F5-8711-7FE3AC75B461}"/>
              </a:ext>
            </a:extLst>
          </p:cNvPr>
          <p:cNvSpPr txBox="1"/>
          <p:nvPr/>
        </p:nvSpPr>
        <p:spPr>
          <a:xfrm>
            <a:off x="8077200" y="4589848"/>
            <a:ext cx="126509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900" dirty="0">
                <a:solidFill>
                  <a:schemeClr val="bg1"/>
                </a:solidFill>
              </a:rPr>
              <a:t>Image: </a:t>
            </a:r>
          </a:p>
          <a:p>
            <a:r>
              <a:rPr lang="en-CA" sz="900" dirty="0">
                <a:solidFill>
                  <a:schemeClr val="bg1"/>
                </a:solidFill>
              </a:rPr>
              <a:t>ghananewsonline.com</a:t>
            </a:r>
          </a:p>
          <a:p>
            <a:endParaRPr lang="en-CA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B587C-F734-F54A-B625-4D2B41AD2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/>
          </a:bodyPr>
          <a:lstStyle/>
          <a:p>
            <a:r>
              <a:rPr lang="en-GB" altLang="en-US" dirty="0"/>
              <a:t>Women in IT-Related Fields, cont’d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632DB5-E821-5345-AEDF-2304B640F0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CA" sz="3000" dirty="0"/>
          </a:p>
          <a:p>
            <a:pPr marL="0" indent="0">
              <a:buNone/>
            </a:pPr>
            <a:r>
              <a:rPr lang="en-CA" sz="3000" dirty="0"/>
              <a:t>Why are more women not choosing IT careers?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/>
              <a:t>Gendered socialization 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/>
              <a:t>Gendered roles/school departments: 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/>
              <a:t>Toxic workplace environments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9304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3BB93-6EE0-43C7-B59F-9073E603B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Ubisoft scandal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F84B97-9097-43D6-A6EC-294CEA0DF8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Using the article, list all the inappropriate behaviors that was listed. Explain why these behaviors are inappropriate, using key terms associated with Feminism (e.g., sexism).  </a:t>
            </a:r>
          </a:p>
        </p:txBody>
      </p:sp>
    </p:spTree>
    <p:extLst>
      <p:ext uri="{BB962C8B-B14F-4D97-AF65-F5344CB8AC3E}">
        <p14:creationId xmlns:p14="http://schemas.microsoft.com/office/powerpoint/2010/main" val="4120846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C78E6-261B-48F5-A2BC-52ED20361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Women in IT-Related Fields, cont’d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C573CA-7DB2-461F-A64A-A8231F6610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01000" cy="4525963"/>
          </a:xfrm>
        </p:spPr>
        <p:txBody>
          <a:bodyPr/>
          <a:lstStyle/>
          <a:p>
            <a:r>
              <a:rPr lang="en-GB" dirty="0"/>
              <a:t>There have been several attempts to make technology, and coding in particular, more inclusive for women</a:t>
            </a:r>
          </a:p>
          <a:p>
            <a:endParaRPr lang="en-CA" dirty="0"/>
          </a:p>
        </p:txBody>
      </p:sp>
      <p:pic>
        <p:nvPicPr>
          <p:cNvPr id="6" name="Picture 5">
            <a:hlinkClick r:id="rId2"/>
            <a:extLst>
              <a:ext uri="{FF2B5EF4-FFF2-40B4-BE49-F238E27FC236}">
                <a16:creationId xmlns:a16="http://schemas.microsoft.com/office/drawing/2014/main" id="{EE880D99-BB5C-4B4C-9377-D17FE439B09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397" y="3426420"/>
            <a:ext cx="8200403" cy="87352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22534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71092-6FF8-4CD8-BE1D-D1CD95F6A8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/>
              <a:t>AI and Gender Inequality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2122EC-91C1-4762-90ED-7CA81AD459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114531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4128A-8220-4A1E-ABDE-312F67719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500" dirty="0"/>
              <a:t>Gendered Language And Its Impact On Hiring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6A5F23-6D60-4F80-B586-55A38FBFA9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1800" dirty="0"/>
              <a:t>Studies show that gender-coded words can significantly reduce the number of women applying to open positions (Gaucher et al, 2011).</a:t>
            </a:r>
          </a:p>
          <a:p>
            <a:r>
              <a:rPr lang="en-CA" sz="1800" dirty="0" err="1"/>
              <a:t>E.g</a:t>
            </a:r>
            <a:r>
              <a:rPr lang="en-CA" sz="1800" dirty="0"/>
              <a:t> Buffer realized that less than 2% of its candidates for developer positions were women because they used the word “</a:t>
            </a:r>
            <a:r>
              <a:rPr lang="en-CA" sz="1800" dirty="0" err="1"/>
              <a:t>hacker”in</a:t>
            </a:r>
            <a:r>
              <a:rPr lang="en-CA" sz="1800" dirty="0"/>
              <a:t> their description</a:t>
            </a:r>
          </a:p>
          <a:p>
            <a:r>
              <a:rPr lang="en-CA" sz="1800" dirty="0"/>
              <a:t>Avoid gender-coded words, like “</a:t>
            </a:r>
            <a:r>
              <a:rPr lang="en-CA" sz="1800" dirty="0" err="1"/>
              <a:t>rockstar</a:t>
            </a:r>
            <a:r>
              <a:rPr lang="en-CA" sz="1800" dirty="0"/>
              <a:t>,” “ninja,” and “dominate”, “leader”</a:t>
            </a:r>
          </a:p>
          <a:p>
            <a:r>
              <a:rPr lang="en-CA" sz="1800" dirty="0"/>
              <a:t>gendered wording as an institutional-level mechanism of inequality maintenance</a:t>
            </a:r>
          </a:p>
          <a:p>
            <a:r>
              <a:rPr lang="en-CA" sz="1800" dirty="0" err="1">
                <a:hlinkClick r:id="rId3"/>
              </a:rPr>
              <a:t>Textio</a:t>
            </a:r>
            <a:r>
              <a:rPr lang="en-CA" sz="1800" dirty="0">
                <a:hlinkClick r:id="rId3"/>
              </a:rPr>
              <a:t> Hire</a:t>
            </a:r>
            <a:r>
              <a:rPr lang="en-CA" sz="1800" dirty="0"/>
              <a:t>—an online tool that analyzes job descriptions and suggests improvements to make the language more appealing to all applicants</a:t>
            </a:r>
          </a:p>
          <a:p>
            <a:endParaRPr lang="en-CA" sz="1800" dirty="0"/>
          </a:p>
        </p:txBody>
      </p:sp>
    </p:spTree>
    <p:extLst>
      <p:ext uri="{BB962C8B-B14F-4D97-AF65-F5344CB8AC3E}">
        <p14:creationId xmlns:p14="http://schemas.microsoft.com/office/powerpoint/2010/main" val="24946697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8CAEC-95B4-4EE5-8FAB-AB22376847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/>
              <a:t>Technology and the Body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0219CB-5512-4DE5-A8C5-FA13222A43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553432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/>
          </a:bodyPr>
          <a:lstStyle/>
          <a:p>
            <a:r>
              <a:rPr lang="en-GB" altLang="en-US" noProof="0" dirty="0"/>
              <a:t>Technology and the Body</a:t>
            </a:r>
            <a:endParaRPr lang="en-GB" noProof="0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noProof="0" dirty="0"/>
          </a:p>
          <a:p>
            <a:r>
              <a:rPr lang="en-GB" noProof="0" dirty="0"/>
              <a:t>How does the body come </a:t>
            </a:r>
          </a:p>
          <a:p>
            <a:pPr marL="0" indent="0">
              <a:buNone/>
            </a:pPr>
            <a:r>
              <a:rPr lang="en-GB" noProof="0" dirty="0"/>
              <a:t>into play in different social </a:t>
            </a:r>
          </a:p>
          <a:p>
            <a:pPr marL="0" indent="0">
              <a:buNone/>
            </a:pPr>
            <a:r>
              <a:rPr lang="en-GB" noProof="0" dirty="0"/>
              <a:t>media sites?</a:t>
            </a:r>
          </a:p>
          <a:p>
            <a:r>
              <a:rPr lang="en-GB" dirty="0"/>
              <a:t>How about Instagram?</a:t>
            </a:r>
          </a:p>
          <a:p>
            <a:pPr lvl="1"/>
            <a:r>
              <a:rPr lang="en-GB" dirty="0"/>
              <a:t>Idealized front-stage </a:t>
            </a:r>
            <a:r>
              <a:rPr lang="en-GB" dirty="0" err="1"/>
              <a:t>behaviors</a:t>
            </a:r>
            <a:endParaRPr lang="en-GB" dirty="0"/>
          </a:p>
          <a:p>
            <a:pPr lvl="1"/>
            <a:r>
              <a:rPr lang="en-GB" dirty="0"/>
              <a:t>Mental health issues</a:t>
            </a:r>
          </a:p>
          <a:p>
            <a:r>
              <a:rPr lang="en-GB" dirty="0"/>
              <a:t>Apps</a:t>
            </a:r>
          </a:p>
          <a:p>
            <a:pPr lvl="1"/>
            <a:r>
              <a:rPr lang="en-CA" dirty="0"/>
              <a:t>Calorie Mama AI</a:t>
            </a:r>
          </a:p>
          <a:p>
            <a:pPr lvl="1"/>
            <a:r>
              <a:rPr lang="en-GB" dirty="0"/>
              <a:t>https://caloriemama.ai/</a:t>
            </a:r>
          </a:p>
          <a:p>
            <a:pPr marL="457200" lvl="1" indent="0">
              <a:buNone/>
            </a:pPr>
            <a:endParaRPr lang="en-GB" noProof="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48298C3-8846-45A6-8164-952BB20512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1600200"/>
            <a:ext cx="3886200" cy="419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9297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F34AB-E52B-4910-BF24-DEF3C67A0C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/>
              <a:t>Technology as a tool for gender equality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4A218A-D8F6-453E-8878-7CB687038D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798015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48DA8-07AD-4AF7-83E3-AADF6E28B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Use of Social Media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21C8B-8BCD-49D9-9539-2968515F92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22437"/>
            <a:ext cx="8229600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The hashtag #MeToo, a hashtag first used by African American women’s rights activist </a:t>
            </a:r>
            <a:r>
              <a:rPr lang="en-US" dirty="0" err="1"/>
              <a:t>Tarana</a:t>
            </a:r>
            <a:r>
              <a:rPr lang="en-US" dirty="0"/>
              <a:t> Burke in 2006, has received global attention.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 significant scale, volume, and endurance of #MeToo makes it stand out from other online conversations about misogyny and violence against women</a:t>
            </a:r>
          </a:p>
        </p:txBody>
      </p:sp>
    </p:spTree>
    <p:extLst>
      <p:ext uri="{BB962C8B-B14F-4D97-AF65-F5344CB8AC3E}">
        <p14:creationId xmlns:p14="http://schemas.microsoft.com/office/powerpoint/2010/main" val="30203654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32C76-B352-42A0-A2CF-6CC4A4BF4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Feminism: The Tampon Run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A050CC5-F819-4C88-AAF7-7B84BEDFB8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23497" y="2438400"/>
            <a:ext cx="4542250" cy="2820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324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>
                <a:solidFill>
                  <a:schemeClr val="tx1"/>
                </a:solidFill>
              </a:rPr>
              <a:t>Feminist Theories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CA" b="1" dirty="0"/>
              <a:t>Feminism in General</a:t>
            </a:r>
          </a:p>
          <a:p>
            <a:r>
              <a:rPr lang="en-CA" dirty="0"/>
              <a:t>Women’s experiences differ from men in the same situation</a:t>
            </a:r>
          </a:p>
          <a:p>
            <a:r>
              <a:rPr lang="en-CA" dirty="0"/>
              <a:t> Women experience less privilege than men</a:t>
            </a:r>
          </a:p>
          <a:p>
            <a:r>
              <a:rPr lang="en-CA" dirty="0"/>
              <a:t>Women and men should be social &amp; political equals</a:t>
            </a:r>
          </a:p>
          <a:p>
            <a:endParaRPr lang="en-CA" dirty="0"/>
          </a:p>
        </p:txBody>
      </p:sp>
      <p:sp>
        <p:nvSpPr>
          <p:cNvPr id="19461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1 - </a:t>
            </a:r>
            <a:fld id="{EF1B8D45-124C-496A-906D-207BC9F2A88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16390" name="Picture 2" descr="C:\Users\user\Documents\feminism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4495800"/>
            <a:ext cx="27432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186292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79074-EE0C-4A0A-A31C-EF3692914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Feminism: Gender Fair App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312E789-4F00-4CEA-9D97-C8C61289FE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22722" y="2519736"/>
            <a:ext cx="7543800" cy="2657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6468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FD2200C-5076-4526-8396-149CFAC6695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rcRect t="1616" b="2097"/>
          <a:stretch/>
        </p:blipFill>
        <p:spPr>
          <a:xfrm>
            <a:off x="12" y="10"/>
            <a:ext cx="9143989" cy="4578340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EE7A0A-AE8F-4AB2-9734-7EC2C22D0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799362"/>
            <a:ext cx="7585234" cy="743682"/>
          </a:xfrm>
        </p:spPr>
        <p:txBody>
          <a:bodyPr anchor="b">
            <a:normAutofit/>
          </a:bodyPr>
          <a:lstStyle/>
          <a:p>
            <a:r>
              <a:rPr lang="en-CA" dirty="0"/>
              <a:t>Safety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A84743A-FBBB-4276-98FB-231B6C5085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22959" y="5715000"/>
            <a:ext cx="7584948" cy="609600"/>
          </a:xfrm>
        </p:spPr>
        <p:txBody>
          <a:bodyPr/>
          <a:lstStyle/>
          <a:p>
            <a:r>
              <a:rPr lang="en-US" dirty="0"/>
              <a:t>Circle of 6 app</a:t>
            </a:r>
          </a:p>
        </p:txBody>
      </p:sp>
    </p:spTree>
    <p:extLst>
      <p:ext uri="{BB962C8B-B14F-4D97-AF65-F5344CB8AC3E}">
        <p14:creationId xmlns:p14="http://schemas.microsoft.com/office/powerpoint/2010/main" val="4169720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2644775"/>
            <a:ext cx="7772400" cy="1470025"/>
          </a:xfrm>
        </p:spPr>
        <p:txBody>
          <a:bodyPr/>
          <a:lstStyle/>
          <a:p>
            <a:r>
              <a:rPr lang="en-US" dirty="0"/>
              <a:t>Chapter 8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Gendered Technology</a:t>
            </a:r>
          </a:p>
        </p:txBody>
      </p:sp>
    </p:spTree>
    <p:extLst>
      <p:ext uri="{BB962C8B-B14F-4D97-AF65-F5344CB8AC3E}">
        <p14:creationId xmlns:p14="http://schemas.microsoft.com/office/powerpoint/2010/main" val="3606814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EB20-3E66-40CE-A19A-7A1B69D8B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AI Assistant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1C7AA6-C968-42C1-8F0B-B7BEC4E214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If you have Siri, Cortana, Alexa or any other virtual assistant, try it now. What do you notice about the voice?</a:t>
            </a:r>
          </a:p>
        </p:txBody>
      </p:sp>
    </p:spTree>
    <p:extLst>
      <p:ext uri="{BB962C8B-B14F-4D97-AF65-F5344CB8AC3E}">
        <p14:creationId xmlns:p14="http://schemas.microsoft.com/office/powerpoint/2010/main" val="896218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GB" altLang="en-US" noProof="0" dirty="0"/>
              <a:t>Gender and Technology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1"/>
            <a:ext cx="822960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In the study of technology, scholars tend to disregard gender as an important subject of study, in particular</a:t>
            </a:r>
            <a:endParaRPr lang="en-GB" noProof="0" dirty="0"/>
          </a:p>
          <a:p>
            <a:pPr marL="514350" lvl="0" indent="-514350">
              <a:buFont typeface="+mj-lt"/>
              <a:buAutoNum type="arabicPeriod"/>
            </a:pPr>
            <a:r>
              <a:rPr lang="en-GB" noProof="0" dirty="0"/>
              <a:t>Technologies are often treated as </a:t>
            </a:r>
            <a:r>
              <a:rPr lang="en-GB" b="1" noProof="0" dirty="0"/>
              <a:t>neutral</a:t>
            </a:r>
            <a:r>
              <a:rPr lang="en-GB" noProof="0" dirty="0"/>
              <a:t> </a:t>
            </a:r>
            <a:r>
              <a:rPr lang="en-GB" b="1" noProof="0" dirty="0"/>
              <a:t>objects</a:t>
            </a:r>
            <a:r>
              <a:rPr lang="en-GB" noProof="0" dirty="0"/>
              <a:t> as though they are designed with neither a specific gender or person in mind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GB" noProof="0" dirty="0"/>
              <a:t>Technologies are perceived as impacting women and men </a:t>
            </a:r>
            <a:r>
              <a:rPr lang="en-GB" b="1" noProof="0" dirty="0"/>
              <a:t>equally</a:t>
            </a:r>
            <a:r>
              <a:rPr lang="en-GB" noProof="0" dirty="0"/>
              <a:t>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GB" noProof="0" dirty="0"/>
              <a:t>Debates around </a:t>
            </a:r>
            <a:r>
              <a:rPr lang="en-GB" b="1" noProof="0" dirty="0"/>
              <a:t>gender</a:t>
            </a:r>
            <a:r>
              <a:rPr lang="en-GB" noProof="0" dirty="0"/>
              <a:t> </a:t>
            </a:r>
            <a:r>
              <a:rPr lang="en-GB" b="1" noProof="0" dirty="0"/>
              <a:t>issues</a:t>
            </a:r>
            <a:r>
              <a:rPr lang="en-GB" noProof="0" dirty="0"/>
              <a:t> start after the design of a tool is completed, instead of during development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noProof="0" dirty="0"/>
              <a:t>Women’s Liberation vs. Women’s Oppression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noProof="0" dirty="0"/>
          </a:p>
          <a:p>
            <a:r>
              <a:rPr lang="en-GB" sz="3000" b="1" dirty="0"/>
              <a:t>W</a:t>
            </a:r>
            <a:r>
              <a:rPr lang="en-GB" sz="3000" b="1" noProof="0" dirty="0"/>
              <a:t>omen’s liberation </a:t>
            </a:r>
            <a:r>
              <a:rPr lang="en-GB" sz="3000" noProof="0" dirty="0"/>
              <a:t>view:</a:t>
            </a:r>
          </a:p>
          <a:p>
            <a:pPr lvl="1"/>
            <a:r>
              <a:rPr lang="en-GB" sz="2800" dirty="0"/>
              <a:t>S</a:t>
            </a:r>
            <a:r>
              <a:rPr lang="en-GB" sz="2800" noProof="0" dirty="0" err="1"/>
              <a:t>upporting</a:t>
            </a:r>
            <a:r>
              <a:rPr lang="en-GB" sz="2800" noProof="0" dirty="0"/>
              <a:t> fertility choices (e.g., </a:t>
            </a:r>
            <a:r>
              <a:rPr lang="en-US" sz="2800" dirty="0"/>
              <a:t>Fitbit with period tracker)</a:t>
            </a:r>
            <a:endParaRPr lang="en-GB" sz="2800" noProof="0" dirty="0"/>
          </a:p>
          <a:p>
            <a:pPr lvl="1"/>
            <a:r>
              <a:rPr lang="en-GB" sz="2800" dirty="0"/>
              <a:t>E</a:t>
            </a:r>
            <a:r>
              <a:rPr lang="en-GB" sz="2800" noProof="0" dirty="0" err="1"/>
              <a:t>asing</a:t>
            </a:r>
            <a:r>
              <a:rPr lang="en-GB" sz="2800" noProof="0" dirty="0"/>
              <a:t> the burden of household work</a:t>
            </a:r>
          </a:p>
          <a:p>
            <a:pPr lvl="1"/>
            <a:r>
              <a:rPr lang="en-GB" sz="2800" dirty="0"/>
              <a:t>C</a:t>
            </a:r>
            <a:r>
              <a:rPr lang="en-GB" sz="2800" noProof="0" dirty="0" err="1"/>
              <a:t>reating</a:t>
            </a:r>
            <a:r>
              <a:rPr lang="en-GB" sz="2800" noProof="0" dirty="0"/>
              <a:t> alternative, flexible work environments particularly suited for women</a:t>
            </a:r>
          </a:p>
          <a:p>
            <a:pPr lvl="1"/>
            <a:endParaRPr lang="en-GB" sz="3200" noProof="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noProof="0" dirty="0"/>
              <a:t>Women’s Liberation vs. Women’s Oppression, cont’d</a:t>
            </a:r>
            <a:endParaRPr lang="en-GB" altLang="en-US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noProof="0" dirty="0"/>
          </a:p>
          <a:p>
            <a:r>
              <a:rPr lang="en-GB" sz="3000" b="1" dirty="0"/>
              <a:t>W</a:t>
            </a:r>
            <a:r>
              <a:rPr lang="en-GB" sz="3000" b="1" noProof="0" dirty="0"/>
              <a:t>omen’s inclusion</a:t>
            </a:r>
            <a:r>
              <a:rPr lang="en-GB" sz="3000" noProof="0" dirty="0"/>
              <a:t> view: </a:t>
            </a:r>
          </a:p>
          <a:p>
            <a:r>
              <a:rPr lang="en-GB" sz="3000" noProof="0" dirty="0"/>
              <a:t>advocates that women need to be greater integrated into the technology debate </a:t>
            </a:r>
          </a:p>
          <a:p>
            <a:r>
              <a:rPr lang="en-GB" sz="3000" dirty="0"/>
              <a:t>Women need to be</a:t>
            </a:r>
            <a:r>
              <a:rPr lang="en-GB" sz="3000" noProof="0" dirty="0"/>
              <a:t> </a:t>
            </a:r>
            <a:r>
              <a:rPr lang="en-GB" sz="3000" b="1" noProof="0" dirty="0"/>
              <a:t>active participants</a:t>
            </a:r>
            <a:r>
              <a:rPr lang="en-GB" sz="3000" noProof="0" dirty="0"/>
              <a:t> and </a:t>
            </a:r>
            <a:r>
              <a:rPr lang="en-GB" sz="3000" b="1" noProof="0" dirty="0"/>
              <a:t>creators</a:t>
            </a:r>
            <a:endParaRPr lang="en-GB" sz="3000" noProof="0" dirty="0"/>
          </a:p>
        </p:txBody>
      </p:sp>
    </p:spTree>
    <p:extLst>
      <p:ext uri="{BB962C8B-B14F-4D97-AF65-F5344CB8AC3E}">
        <p14:creationId xmlns:p14="http://schemas.microsoft.com/office/powerpoint/2010/main" val="1441371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573BD77-7C64-4A37-9F85-AEF9351DF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599" y="76200"/>
            <a:ext cx="2638175" cy="2093975"/>
          </a:xfrm>
        </p:spPr>
        <p:txBody>
          <a:bodyPr/>
          <a:lstStyle/>
          <a:p>
            <a:r>
              <a:rPr lang="en-US" dirty="0"/>
              <a:t>Women in STEM fields: Statistics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9996C76-46C4-4D5C-85C7-C23FA51498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94238" y="2026260"/>
            <a:ext cx="4446258" cy="2867836"/>
          </a:xfrm>
          <a:prstGeom prst="rect">
            <a:avLst/>
          </a:prstGeom>
          <a:noFill/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E4E0545-F026-4BB4-A4F5-59CD352E35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8601" y="2362200"/>
            <a:ext cx="3200400" cy="3941323"/>
          </a:xfrm>
        </p:spPr>
        <p:txBody>
          <a:bodyPr/>
          <a:lstStyle/>
          <a:p>
            <a:r>
              <a:rPr lang="en-CA" dirty="0"/>
              <a:t>Women are still underrepresented in STEM fields (Science, Technology, Engineering, Computer Science):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>
                <a:solidFill>
                  <a:schemeClr val="bg1"/>
                </a:solidFill>
              </a:rPr>
              <a:t>Women accounted for 23% of those who graduated from engineering and 30% of those who graduated from mathematics and computer science programs (Statistics Canada, 2011)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>
                <a:solidFill>
                  <a:schemeClr val="bg1"/>
                </a:solidFill>
              </a:rPr>
              <a:t>Women make up 47 percent of all employed adults in the U.S., but as of 2015, they hold only 25 percent of computing roles (Women in Tech, U.S., 2015)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167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GB" altLang="en-US" dirty="0"/>
              <a:t>Women in IT-Related Fields</a:t>
            </a:r>
            <a:r>
              <a:rPr lang="en-GB" altLang="en-US" noProof="0" dirty="0"/>
              <a:t>, cont’d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28800"/>
            <a:ext cx="8229600" cy="4525963"/>
          </a:xfrm>
        </p:spPr>
        <p:txBody>
          <a:bodyPr>
            <a:normAutofit/>
          </a:bodyPr>
          <a:lstStyle/>
          <a:p>
            <a:r>
              <a:rPr lang="en-GB" noProof="0" dirty="0"/>
              <a:t>Why do we see a trend toward fewer women choosing IT careers, when this sector is growing and providing increasingly well-paid employment? </a:t>
            </a:r>
          </a:p>
          <a:p>
            <a:pPr marL="0" indent="0">
              <a:buNone/>
            </a:pPr>
            <a:endParaRPr lang="en-GB" noProof="0" dirty="0"/>
          </a:p>
          <a:p>
            <a:r>
              <a:rPr lang="en-GB" noProof="0" dirty="0"/>
              <a:t>Understanding this trend is difficult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noProof="0" dirty="0"/>
              <a:t>Evidence consistently shows that women are using a wide range of technologies in their daily life</a:t>
            </a:r>
          </a:p>
        </p:txBody>
      </p:sp>
    </p:spTree>
    <p:extLst>
      <p:ext uri="{BB962C8B-B14F-4D97-AF65-F5344CB8AC3E}">
        <p14:creationId xmlns:p14="http://schemas.microsoft.com/office/powerpoint/2010/main" val="708948652"/>
      </p:ext>
    </p:extLst>
  </p:cSld>
  <p:clrMapOvr>
    <a:masterClrMapping/>
  </p:clrMapOvr>
</p:sld>
</file>

<file path=ppt/theme/theme1.xml><?xml version="1.0" encoding="utf-8"?>
<a:theme xmlns:a="http://schemas.openxmlformats.org/drawingml/2006/main" name="PPT_OUP_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xford template (TH)_2.potx  -  Read-Only" id="{8D574FD2-D363-4ABE-AE09-0FD09556BD74}" vid="{328F76B4-8B4B-4449-B6D0-89D9E6844475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xford template (TH)_2.potx  -  Read-Only" id="{8D574FD2-D363-4ABE-AE09-0FD09556BD74}" vid="{57D5FB25-C71A-4FA0-B2CB-224F648BF6A8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xford template (TH)_2.potx  -  Read-Only" id="{8D574FD2-D363-4ABE-AE09-0FD09556BD74}" vid="{0E03ACEF-5A19-4B88-B2E6-625A1FE4D0E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E21B665A0B6B546A5FC7E8830946E0D" ma:contentTypeVersion="10" ma:contentTypeDescription="Create a new document." ma:contentTypeScope="" ma:versionID="6ff1f2f6705627d32cf8a91e436ea5dc">
  <xsd:schema xmlns:xsd="http://www.w3.org/2001/XMLSchema" xmlns:xs="http://www.w3.org/2001/XMLSchema" xmlns:p="http://schemas.microsoft.com/office/2006/metadata/properties" xmlns:ns3="9684a2aa-1790-4d5a-b8d1-c44c275d0e30" xmlns:ns4="c9e10cb3-64a2-4977-adb2-d3bc2e279d44" targetNamespace="http://schemas.microsoft.com/office/2006/metadata/properties" ma:root="true" ma:fieldsID="58ef1d6ef34d535b597c05414afabc88" ns3:_="" ns4:_="">
    <xsd:import namespace="9684a2aa-1790-4d5a-b8d1-c44c275d0e30"/>
    <xsd:import namespace="c9e10cb3-64a2-4977-adb2-d3bc2e279d4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4a2aa-1790-4d5a-b8d1-c44c275d0e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e10cb3-64a2-4977-adb2-d3bc2e279d4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5388675-E6AB-4E75-94B7-921EA09A0D3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BEA098B-D23B-4365-82DA-5FB5AF50A7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84a2aa-1790-4d5a-b8d1-c44c275d0e30"/>
    <ds:schemaRef ds:uri="c9e10cb3-64a2-4977-adb2-d3bc2e279d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F5006B9-F16A-44BB-8390-0A6E38FD8F0D}">
  <ds:schemaRefs>
    <ds:schemaRef ds:uri="http://purl.org/dc/elements/1.1/"/>
    <ds:schemaRef ds:uri="9684a2aa-1790-4d5a-b8d1-c44c275d0e30"/>
    <ds:schemaRef ds:uri="http://schemas.microsoft.com/office/2006/metadata/properties"/>
    <ds:schemaRef ds:uri="http://purl.org/dc/terms/"/>
    <ds:schemaRef ds:uri="c9e10cb3-64a2-4977-adb2-d3bc2e279d44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812</Words>
  <Application>Microsoft Office PowerPoint</Application>
  <PresentationFormat>On-screen Show (4:3)</PresentationFormat>
  <Paragraphs>99</Paragraphs>
  <Slides>21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Times New Roman</vt:lpstr>
      <vt:lpstr>PPT_OUP_THEME</vt:lpstr>
      <vt:lpstr>Custom Design</vt:lpstr>
      <vt:lpstr>1_Custom Design</vt:lpstr>
      <vt:lpstr> Social Problems: Sociology, Technology and Artificial Intelligence Applying Sociological Imagination to Innovation</vt:lpstr>
      <vt:lpstr>Feminist Theories</vt:lpstr>
      <vt:lpstr>Chapter 8</vt:lpstr>
      <vt:lpstr>AI Assistant</vt:lpstr>
      <vt:lpstr>Gender and Technology</vt:lpstr>
      <vt:lpstr>Women’s Liberation vs. Women’s Oppression</vt:lpstr>
      <vt:lpstr>Women’s Liberation vs. Women’s Oppression, cont’d</vt:lpstr>
      <vt:lpstr>Women in STEM fields: Statistics</vt:lpstr>
      <vt:lpstr>Women in IT-Related Fields, cont’d</vt:lpstr>
      <vt:lpstr>Women in IT-Related Fields, cont’d</vt:lpstr>
      <vt:lpstr>Ubisoft scandal</vt:lpstr>
      <vt:lpstr>Women in IT-Related Fields, cont’d</vt:lpstr>
      <vt:lpstr>AI and Gender Inequality</vt:lpstr>
      <vt:lpstr>Gendered Language And Its Impact On Hiring</vt:lpstr>
      <vt:lpstr>Technology and the Body</vt:lpstr>
      <vt:lpstr>Technology and the Body</vt:lpstr>
      <vt:lpstr>Technology as a tool for gender equality</vt:lpstr>
      <vt:lpstr>Use of Social Media</vt:lpstr>
      <vt:lpstr>Feminism: The Tampon Run</vt:lpstr>
      <vt:lpstr>Feminism: Gender Fair App</vt:lpstr>
      <vt:lpstr>Safety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8</dc:title>
  <dc:creator>jennifer sigouin</dc:creator>
  <cp:lastModifiedBy>jennifer sigouin</cp:lastModifiedBy>
  <cp:revision>23</cp:revision>
  <dcterms:created xsi:type="dcterms:W3CDTF">2021-01-13T17:29:11Z</dcterms:created>
  <dcterms:modified xsi:type="dcterms:W3CDTF">2021-04-26T16:04:03Z</dcterms:modified>
</cp:coreProperties>
</file>