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2" r:id="rId6"/>
    <p:sldId id="257" r:id="rId7"/>
    <p:sldId id="258" r:id="rId8"/>
    <p:sldId id="259" r:id="rId9"/>
    <p:sldId id="267" r:id="rId10"/>
    <p:sldId id="265" r:id="rId11"/>
    <p:sldId id="266" r:id="rId12"/>
    <p:sldId id="264" r:id="rId13"/>
    <p:sldId id="260" r:id="rId14"/>
    <p:sldId id="269" r:id="rId15"/>
    <p:sldId id="261" r:id="rId16"/>
    <p:sldId id="268" r:id="rId17"/>
    <p:sldId id="271" r:id="rId18"/>
    <p:sldId id="262" r:id="rId19"/>
    <p:sldId id="263" r:id="rId20"/>
    <p:sldId id="270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A761D-D6AF-4A12-B171-ED73B31630B3}" v="5435" dt="2021-05-04T04:21:45.784"/>
    <p1510:client id="{1044A8C0-64AB-9FEC-E280-87646CB8C47B}" v="888" dt="2021-05-14T12:46:30.748"/>
    <p1510:client id="{118BC79F-E04C-B000-FD62-3FFE2CEB1A06}" v="1331" dt="2021-05-13T17:00:41.264"/>
    <p1510:client id="{2A47530A-F7B4-7496-0206-012F911CE2AF}" v="184" dt="2021-05-11T22:12:16.961"/>
    <p1510:client id="{2BE10FD4-8206-45B4-2228-1734A9DE3A41}" v="2434" dt="2021-05-12T18:17:27.035"/>
    <p1510:client id="{37DF70C4-2C6A-264A-D3DB-893CAE9CAD8D}" v="10" dt="2021-05-10T05:36:18.614"/>
    <p1510:client id="{A465C69F-F047-C000-0799-431F021BE810}" v="5590" dt="2021-05-10T05:33:58.156"/>
    <p1510:client id="{BA6AB142-166E-EFAC-C983-449F528E4E4F}" v="16" dt="2021-05-14T12:55:14.313"/>
    <p1510:client id="{C76F600A-6193-23C0-F70D-D0103DC1867C}" v="50" dt="2021-05-04T16:23:28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Ça vaut la peine!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Ça vaut la peine!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web.ca/publications/recits/la-classe-comodale-une-classe-sans-papier" TargetMode="External"/><Relationship Id="rId2" Type="http://schemas.openxmlformats.org/officeDocument/2006/relationships/hyperlink" Target="https://www.profweb.ca/publications/recits/le-roele-de-l-assistant-dans-la-classe-comodal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Classes comodales au collège Dawson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 b="1" dirty="0"/>
              <a:t>Anne-Laure-</a:t>
            </a:r>
            <a:r>
              <a:rPr lang="en-US" sz="2400" b="1" dirty="0" err="1"/>
              <a:t>Teichet</a:t>
            </a:r>
            <a:endParaRPr lang="en-US" sz="2400" b="1" dirty="0" err="1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Professeure</a:t>
            </a:r>
            <a:r>
              <a:rPr lang="en-US" sz="2400" dirty="0"/>
              <a:t> au </a:t>
            </a:r>
            <a:r>
              <a:rPr lang="en-US" sz="2400" dirty="0" err="1"/>
              <a:t>département</a:t>
            </a:r>
            <a:r>
              <a:rPr lang="en-US" sz="2400" dirty="0"/>
              <a:t> de </a:t>
            </a:r>
            <a:r>
              <a:rPr lang="en-US" sz="2400" dirty="0" err="1"/>
              <a:t>français</a:t>
            </a:r>
            <a:endParaRPr lang="en-US" sz="2400" dirty="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Membre de la </a:t>
            </a:r>
            <a:r>
              <a:rPr lang="en-US" sz="2400" dirty="0" err="1"/>
              <a:t>communauté</a:t>
            </a:r>
            <a:r>
              <a:rPr lang="en-US" sz="2400" dirty="0"/>
              <a:t> de pratique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enseignement</a:t>
            </a:r>
            <a:r>
              <a:rPr lang="en-US" sz="2400" dirty="0"/>
              <a:t> à distance</a:t>
            </a:r>
            <a:endParaRPr lang="en-US" sz="2400"/>
          </a:p>
          <a:p>
            <a:r>
              <a:rPr lang="en-US" sz="2400" dirty="0"/>
              <a:t>Hiver 2021</a:t>
            </a:r>
            <a:endParaRPr lang="en-US" sz="2400">
              <a:cs typeface="Calibri" panose="020F0502020204030204"/>
            </a:endParaRPr>
          </a:p>
        </p:txBody>
      </p:sp>
      <p:pic>
        <p:nvPicPr>
          <p:cNvPr id="10" name="Picture 11" descr="A picture containing indoor, wall, floor, room&#10;&#10;Description automatically generated">
            <a:extLst>
              <a:ext uri="{FF2B5EF4-FFF2-40B4-BE49-F238E27FC236}">
                <a16:creationId xmlns:a16="http://schemas.microsoft.com/office/drawing/2014/main" id="{21FCFD99-D410-47CD-A433-CA4E0E346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10" b="2925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447E4-839C-4BA5-AFE3-FEE04224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2. Le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rôle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l'assistant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dans la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classe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comodale</a:t>
            </a:r>
            <a:endParaRPr lang="en-US" sz="4000" dirty="0" err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EE91-689F-45FC-9F0C-AF85CF8C6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818" y="2859146"/>
            <a:ext cx="9708995" cy="35671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endParaRPr lang="en-US" sz="2200" dirty="0">
              <a:cs typeface="Calibri"/>
            </a:endParaRPr>
          </a:p>
          <a:p>
            <a:pPr marL="571500" indent="-342900">
              <a:buFont typeface="Wingdings" panose="020B0604020202020204" pitchFamily="34" charset="0"/>
              <a:buChar char="ü"/>
            </a:pPr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sz="2200" b="1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72A34A-3BE7-4B84-90AD-A903AA4B4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93153"/>
              </p:ext>
            </p:extLst>
          </p:nvPr>
        </p:nvGraphicFramePr>
        <p:xfrm>
          <a:off x="1929580" y="3060290"/>
          <a:ext cx="816863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322">
                  <a:extLst>
                    <a:ext uri="{9D8B030D-6E8A-4147-A177-3AD203B41FA5}">
                      <a16:colId xmlns:a16="http://schemas.microsoft.com/office/drawing/2014/main" val="370451794"/>
                    </a:ext>
                  </a:extLst>
                </a:gridCol>
                <a:gridCol w="4260317">
                  <a:extLst>
                    <a:ext uri="{9D8B030D-6E8A-4147-A177-3AD203B41FA5}">
                      <a16:colId xmlns:a16="http://schemas.microsoft.com/office/drawing/2014/main" val="1253239303"/>
                    </a:ext>
                  </a:extLst>
                </a:gridCol>
              </a:tblGrid>
              <a:tr h="3564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alibri"/>
                        </a:rPr>
                        <a:t>Tâches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possibles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5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Gestion de </a:t>
                      </a:r>
                      <a:r>
                        <a:rPr lang="en-US" dirty="0" err="1"/>
                        <a:t>l'affichage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Caméras</a:t>
                      </a:r>
                      <a:r>
                        <a:rPr lang="en-US" dirty="0"/>
                        <a:t>, taille des </a:t>
                      </a:r>
                      <a:r>
                        <a:rPr lang="en-US" dirty="0" err="1"/>
                        <a:t>fenêtres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ouverture</a:t>
                      </a:r>
                      <a:r>
                        <a:rPr lang="en-US" dirty="0"/>
                        <a:t> et fermeture de documents, corrections de partage </a:t>
                      </a:r>
                      <a:r>
                        <a:rPr lang="en-US" dirty="0" err="1"/>
                        <a:t>d'écran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Gestion de la </a:t>
                      </a:r>
                      <a:r>
                        <a:rPr lang="en-US" dirty="0" err="1"/>
                        <a:t>prise</a:t>
                      </a:r>
                      <a:r>
                        <a:rPr lang="en-US" dirty="0"/>
                        <a:t> de parole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Clavardage</a:t>
                      </a:r>
                      <a:r>
                        <a:rPr lang="en-US" dirty="0"/>
                        <a:t>, mains levées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27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Gestion </a:t>
                      </a:r>
                      <a:r>
                        <a:rPr lang="en-US" dirty="0" err="1"/>
                        <a:t>technologique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Installation, </a:t>
                      </a:r>
                      <a:r>
                        <a:rPr lang="en-US" dirty="0" err="1"/>
                        <a:t>qualité</a:t>
                      </a:r>
                      <a:r>
                        <a:rPr lang="en-US" dirty="0"/>
                        <a:t> du son (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ligne</a:t>
                      </a:r>
                      <a:r>
                        <a:rPr lang="en-US" dirty="0"/>
                        <a:t> et dans la salle de </a:t>
                      </a:r>
                      <a:r>
                        <a:rPr lang="en-US" dirty="0" err="1"/>
                        <a:t>classe</a:t>
                      </a:r>
                      <a:r>
                        <a:rPr lang="en-US" dirty="0"/>
                        <a:t>), </a:t>
                      </a:r>
                      <a:r>
                        <a:rPr lang="en-US" dirty="0" err="1"/>
                        <a:t>télécommandes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diverses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écrans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ordinateur</a:t>
                      </a:r>
                      <a:r>
                        <a:rPr lang="en-US" dirty="0"/>
                        <a:t>, 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97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14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27A87-29AD-43D3-8FC6-A9BA0576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Le rôle de l'assistant (suite)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94A9-9A1F-4887-81FE-4B865254B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n-US" sz="2200" dirty="0" err="1">
                <a:ea typeface="+mn-lt"/>
                <a:cs typeface="+mn-lt"/>
              </a:rPr>
              <a:t>Veille</a:t>
            </a:r>
            <a:r>
              <a:rPr lang="en-US" sz="2200" dirty="0">
                <a:ea typeface="+mn-lt"/>
                <a:cs typeface="+mn-lt"/>
              </a:rPr>
              <a:t> à la bonne transmission du </a:t>
            </a:r>
            <a:r>
              <a:rPr lang="en-US" sz="2200" dirty="0" err="1">
                <a:ea typeface="+mn-lt"/>
                <a:cs typeface="+mn-lt"/>
              </a:rPr>
              <a:t>contenu</a:t>
            </a:r>
            <a:r>
              <a:rPr lang="en-US" sz="2200" dirty="0">
                <a:ea typeface="+mn-lt"/>
                <a:cs typeface="+mn-lt"/>
              </a:rPr>
              <a:t>. </a:t>
            </a:r>
            <a:endParaRPr lang="en-US" sz="2200">
              <a:cs typeface="Calibri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n-US" sz="2200" dirty="0" err="1">
                <a:ea typeface="+mn-lt"/>
                <a:cs typeface="+mn-lt"/>
              </a:rPr>
              <a:t>Permet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d'avoir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une</a:t>
            </a:r>
            <a:r>
              <a:rPr lang="en-US" sz="2200" dirty="0">
                <a:ea typeface="+mn-lt"/>
                <a:cs typeface="+mn-lt"/>
              </a:rPr>
              <a:t> communication </a:t>
            </a:r>
            <a:r>
              <a:rPr lang="en-US" sz="2200" dirty="0" err="1">
                <a:ea typeface="+mn-lt"/>
                <a:cs typeface="+mn-lt"/>
              </a:rPr>
              <a:t>ininterrompue</a:t>
            </a:r>
            <a:r>
              <a:rPr lang="en-US" sz="2200" dirty="0">
                <a:ea typeface="+mn-lt"/>
                <a:cs typeface="+mn-lt"/>
              </a:rPr>
              <a:t>, </a:t>
            </a:r>
            <a:r>
              <a:rPr lang="en-US" sz="2200" dirty="0" err="1">
                <a:ea typeface="+mn-lt"/>
                <a:cs typeface="+mn-lt"/>
              </a:rPr>
              <a:t>dynamique</a:t>
            </a:r>
            <a:r>
              <a:rPr lang="en-US" sz="2200" dirty="0">
                <a:ea typeface="+mn-lt"/>
                <a:cs typeface="+mn-lt"/>
              </a:rPr>
              <a:t> et inclusive.</a:t>
            </a: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ü"/>
            </a:pPr>
            <a:r>
              <a:rPr lang="en-US" sz="2200" dirty="0" err="1">
                <a:cs typeface="Calibri"/>
              </a:rPr>
              <a:t>Allège</a:t>
            </a:r>
            <a:r>
              <a:rPr lang="en-US" sz="2200" dirty="0">
                <a:cs typeface="Calibri"/>
              </a:rPr>
              <a:t> la gestion des technologies pour </a:t>
            </a:r>
            <a:r>
              <a:rPr lang="en-US" sz="2200" dirty="0" err="1">
                <a:cs typeface="Calibri"/>
              </a:rPr>
              <a:t>l'enseignant</a:t>
            </a:r>
            <a:endParaRPr lang="en-US" sz="2200" dirty="0">
              <a:cs typeface="Calibri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ü"/>
            </a:pPr>
            <a:endParaRPr lang="en-US" sz="2200" dirty="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cs typeface="Calibri"/>
              </a:rPr>
              <a:t> </a:t>
            </a:r>
            <a:r>
              <a:rPr lang="en-US" sz="2200" b="1" dirty="0" err="1">
                <a:cs typeface="Calibri"/>
              </a:rPr>
              <a:t>L'assistant</a:t>
            </a:r>
            <a:r>
              <a:rPr lang="en-US" sz="2200" b="1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permet</a:t>
            </a:r>
            <a:r>
              <a:rPr lang="en-US" sz="2200" b="1" dirty="0">
                <a:cs typeface="Calibri"/>
              </a:rPr>
              <a:t> à </a:t>
            </a:r>
            <a:r>
              <a:rPr lang="en-US" sz="2200" b="1" dirty="0" err="1">
                <a:cs typeface="Calibri"/>
              </a:rPr>
              <a:t>l'enseignant</a:t>
            </a:r>
            <a:r>
              <a:rPr lang="en-US" sz="2200" b="1" dirty="0">
                <a:cs typeface="Calibri"/>
              </a:rPr>
              <a:t> </a:t>
            </a:r>
            <a:r>
              <a:rPr lang="en-US" sz="2200" b="1" dirty="0" err="1">
                <a:cs typeface="Calibri"/>
              </a:rPr>
              <a:t>d'enseigner</a:t>
            </a:r>
            <a:r>
              <a:rPr lang="en-US" sz="2200" b="1" dirty="0">
                <a:cs typeface="Calibri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ea typeface="+mn-lt"/>
                <a:cs typeface="+mn-lt"/>
              </a:rPr>
              <a:t>On </a:t>
            </a:r>
            <a:r>
              <a:rPr lang="en-US" sz="2200" b="1" dirty="0" err="1">
                <a:ea typeface="+mn-lt"/>
                <a:cs typeface="+mn-lt"/>
              </a:rPr>
              <a:t>peut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atteindre</a:t>
            </a:r>
            <a:r>
              <a:rPr lang="en-US" sz="2200" b="1" dirty="0">
                <a:ea typeface="+mn-lt"/>
                <a:cs typeface="+mn-lt"/>
              </a:rPr>
              <a:t> le </a:t>
            </a:r>
            <a:r>
              <a:rPr lang="en-US" sz="2200" b="1" dirty="0" err="1">
                <a:ea typeface="+mn-lt"/>
                <a:cs typeface="+mn-lt"/>
              </a:rPr>
              <a:t>même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niveau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d'efficacité</a:t>
            </a:r>
            <a:r>
              <a:rPr lang="en-US" sz="2200" b="1" dirty="0">
                <a:ea typeface="+mn-lt"/>
                <a:cs typeface="+mn-lt"/>
              </a:rPr>
              <a:t> que dans un </a:t>
            </a:r>
            <a:r>
              <a:rPr lang="en-US" sz="2200" b="1" dirty="0" err="1">
                <a:ea typeface="+mn-lt"/>
                <a:cs typeface="+mn-lt"/>
              </a:rPr>
              <a:t>cours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en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classe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ou</a:t>
            </a:r>
            <a:r>
              <a:rPr lang="en-US" sz="2200" b="1" dirty="0">
                <a:ea typeface="+mn-lt"/>
                <a:cs typeface="+mn-lt"/>
              </a:rPr>
              <a:t> dans un </a:t>
            </a:r>
            <a:r>
              <a:rPr lang="en-US" sz="2200" b="1" dirty="0" err="1">
                <a:ea typeface="+mn-lt"/>
                <a:cs typeface="+mn-lt"/>
              </a:rPr>
              <a:t>cours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en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ligne</a:t>
            </a:r>
            <a:r>
              <a:rPr lang="en-US" sz="2200" b="1" dirty="0">
                <a:ea typeface="+mn-lt"/>
                <a:cs typeface="+mn-lt"/>
              </a:rPr>
              <a:t>, </a:t>
            </a:r>
            <a:r>
              <a:rPr lang="en-US" sz="2200" b="1" dirty="0" err="1">
                <a:ea typeface="+mn-lt"/>
                <a:cs typeface="+mn-lt"/>
              </a:rPr>
              <a:t>si</a:t>
            </a:r>
            <a:r>
              <a:rPr lang="en-US" sz="2200" b="1" dirty="0">
                <a:ea typeface="+mn-lt"/>
                <a:cs typeface="+mn-lt"/>
              </a:rPr>
              <a:t> on </a:t>
            </a:r>
            <a:r>
              <a:rPr lang="en-US" sz="2200" b="1" dirty="0" err="1">
                <a:ea typeface="+mn-lt"/>
                <a:cs typeface="+mn-lt"/>
              </a:rPr>
              <a:t>est</a:t>
            </a:r>
            <a:r>
              <a:rPr lang="en-US" sz="2200" b="1" dirty="0">
                <a:ea typeface="+mn-lt"/>
                <a:cs typeface="+mn-lt"/>
              </a:rPr>
              <a:t> </a:t>
            </a:r>
            <a:r>
              <a:rPr lang="en-US" sz="2200" b="1" dirty="0" err="1">
                <a:ea typeface="+mn-lt"/>
                <a:cs typeface="+mn-lt"/>
              </a:rPr>
              <a:t>assisté</a:t>
            </a:r>
            <a:r>
              <a:rPr lang="en-US" sz="2200" b="1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7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0DAB9-1A33-4100-AD09-4B71435F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3. La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classe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comodale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une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classe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sans-papier?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9CAB3-A5B5-44DA-B942-EC543EE1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cs typeface="Calibri"/>
            </a:endParaRPr>
          </a:p>
          <a:p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La </a:t>
            </a:r>
            <a:r>
              <a:rPr lang="en-US" sz="2200" dirty="0" err="1">
                <a:ea typeface="+mn-lt"/>
                <a:cs typeface="+mn-lt"/>
              </a:rPr>
              <a:t>littérature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suggère</a:t>
            </a:r>
            <a:r>
              <a:rPr lang="en-US" sz="2200" dirty="0">
                <a:ea typeface="+mn-lt"/>
                <a:cs typeface="+mn-lt"/>
              </a:rPr>
              <a:t> que les </a:t>
            </a:r>
            <a:r>
              <a:rPr lang="en-US" sz="2200" dirty="0" err="1">
                <a:ea typeface="+mn-lt"/>
                <a:cs typeface="+mn-lt"/>
              </a:rPr>
              <a:t>étudiants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travaillent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tous</a:t>
            </a:r>
            <a:r>
              <a:rPr lang="en-US" sz="2200" dirty="0">
                <a:ea typeface="+mn-lt"/>
                <a:cs typeface="+mn-lt"/>
              </a:rPr>
              <a:t> sur </a:t>
            </a:r>
            <a:r>
              <a:rPr lang="en-US" sz="2200" dirty="0" err="1">
                <a:ea typeface="+mn-lt"/>
                <a:cs typeface="+mn-lt"/>
              </a:rPr>
              <a:t>une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même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plateforme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afin</a:t>
            </a:r>
            <a:r>
              <a:rPr lang="en-US" sz="2200" dirty="0">
                <a:ea typeface="+mn-lt"/>
                <a:cs typeface="+mn-lt"/>
              </a:rPr>
              <a:t> de </a:t>
            </a:r>
            <a:r>
              <a:rPr lang="en-US" sz="2200" dirty="0" err="1">
                <a:ea typeface="+mn-lt"/>
                <a:cs typeface="+mn-lt"/>
              </a:rPr>
              <a:t>favoriser</a:t>
            </a:r>
            <a:r>
              <a:rPr lang="en-US" sz="2200" dirty="0">
                <a:ea typeface="+mn-lt"/>
                <a:cs typeface="+mn-lt"/>
              </a:rPr>
              <a:t> les </a:t>
            </a:r>
            <a:r>
              <a:rPr lang="en-US" sz="2200" dirty="0" err="1">
                <a:ea typeface="+mn-lt"/>
                <a:cs typeface="+mn-lt"/>
              </a:rPr>
              <a:t>échanges</a:t>
            </a:r>
            <a:r>
              <a:rPr lang="en-US" sz="2200" dirty="0">
                <a:ea typeface="+mn-lt"/>
                <a:cs typeface="+mn-lt"/>
              </a:rPr>
              <a:t> entre les deux </a:t>
            </a:r>
            <a:r>
              <a:rPr lang="en-US" sz="2200" dirty="0" err="1">
                <a:ea typeface="+mn-lt"/>
                <a:cs typeface="+mn-lt"/>
              </a:rPr>
              <a:t>groupes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pPr marL="0" indent="0" algn="ctr">
              <a:buNone/>
            </a:pPr>
            <a:r>
              <a:rPr lang="en-US" sz="2200" b="1" dirty="0">
                <a:cs typeface="Calibri"/>
              </a:rPr>
              <a:t>Mais...</a:t>
            </a: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6C7AA4-27C0-4855-AD7D-11BB54B6A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52347"/>
              </p:ext>
            </p:extLst>
          </p:nvPr>
        </p:nvGraphicFramePr>
        <p:xfrm>
          <a:off x="1969697" y="2990490"/>
          <a:ext cx="8168640" cy="133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1089743402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150862993"/>
                    </a:ext>
                  </a:extLst>
                </a:gridCol>
              </a:tblGrid>
              <a:tr h="5765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0" i="0" u="none" strike="noStrike" noProof="0" dirty="0" err="1">
                          <a:latin typeface="Calibri"/>
                        </a:rPr>
                        <a:t>Étudiants</a:t>
                      </a:r>
                      <a:r>
                        <a:rPr lang="en-US" sz="2200" b="0" i="0" u="none" strike="noStrike" noProof="0" dirty="0">
                          <a:latin typeface="Calibri"/>
                        </a:rPr>
                        <a:t> en </a:t>
                      </a:r>
                      <a:r>
                        <a:rPr lang="en-US" sz="2200" b="0" i="0" u="none" strike="noStrike" noProof="0" dirty="0" err="1">
                          <a:latin typeface="Calibri"/>
                        </a:rPr>
                        <a:t>distanciel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0" i="0" u="none" strike="noStrike" noProof="0" dirty="0" err="1">
                          <a:latin typeface="Calibri"/>
                        </a:rPr>
                        <a:t>Étudiants</a:t>
                      </a:r>
                      <a:r>
                        <a:rPr lang="en-US" sz="2200" b="0" i="0" u="none" strike="noStrike" noProof="0" dirty="0">
                          <a:latin typeface="Calibri"/>
                        </a:rPr>
                        <a:t> en </a:t>
                      </a:r>
                      <a:r>
                        <a:rPr lang="en-US" sz="2200" b="0" i="0" u="none" strike="noStrike" noProof="0" dirty="0" err="1">
                          <a:latin typeface="Calibri"/>
                        </a:rPr>
                        <a:t>présentiel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32737"/>
                  </a:ext>
                </a:extLst>
              </a:tr>
              <a:tr h="3442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0" i="0" u="none" strike="noStrike" noProof="0" dirty="0">
                          <a:latin typeface="Calibri"/>
                        </a:rPr>
                        <a:t>Documents en </a:t>
                      </a:r>
                      <a:r>
                        <a:rPr lang="en-US" sz="2200" b="0" i="0" u="none" strike="noStrike" noProof="0" dirty="0" err="1">
                          <a:latin typeface="Calibri"/>
                        </a:rPr>
                        <a:t>ligne</a:t>
                      </a:r>
                      <a:r>
                        <a:rPr lang="en-US" sz="2200" b="0" i="0" u="none" strike="noStrike" noProof="0" dirty="0">
                          <a:latin typeface="Calibri"/>
                        </a:rPr>
                        <a:t> 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0" i="0" u="none" strike="noStrike" noProof="0" dirty="0">
                          <a:latin typeface="Calibri"/>
                        </a:rPr>
                        <a:t>Documents en </a:t>
                      </a:r>
                      <a:r>
                        <a:rPr lang="en-US" sz="2200" b="0" i="0" u="none" strike="noStrike" noProof="0" dirty="0" err="1">
                          <a:latin typeface="Calibri"/>
                        </a:rPr>
                        <a:t>ligne</a:t>
                      </a:r>
                      <a:r>
                        <a:rPr lang="en-US" sz="2200" b="0" i="0" u="none" strike="noStrike" noProof="0" dirty="0">
                          <a:latin typeface="Calibri"/>
                        </a:rPr>
                        <a:t> (</a:t>
                      </a:r>
                      <a:r>
                        <a:rPr lang="en-US" sz="2200" b="0" i="0" u="none" strike="noStrike" noProof="0" dirty="0" err="1">
                          <a:latin typeface="Calibri"/>
                        </a:rPr>
                        <a:t>si</a:t>
                      </a:r>
                      <a:r>
                        <a:rPr lang="en-US" sz="22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2200" b="0" i="0" u="none" strike="noStrike" noProof="0" dirty="0" err="1">
                          <a:latin typeface="Calibri"/>
                        </a:rPr>
                        <a:t>équipés</a:t>
                      </a:r>
                      <a:r>
                        <a:rPr lang="en-US" sz="2200" b="0" i="0" u="none" strike="noStrike" noProof="0" dirty="0">
                          <a:latin typeface="Calibri"/>
                        </a:rPr>
                        <a:t>)</a:t>
                      </a:r>
                    </a:p>
                    <a:p>
                      <a:pPr lvl="0">
                        <a:buNone/>
                      </a:pPr>
                      <a:r>
                        <a:rPr lang="en-US" sz="2200" b="0" i="0" u="none" strike="noStrike" noProof="0" dirty="0"/>
                        <a:t>Photocopies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3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79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152DF-CBCE-4E72-BD0E-3DF26233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La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classe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comodale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une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classe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sans papier? (suite)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99C02-F340-4E87-866F-DAD6F2B3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sz="2400" b="1" i="1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i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i="1" dirty="0" err="1">
                <a:ea typeface="+mn-lt"/>
                <a:cs typeface="+mn-lt"/>
              </a:rPr>
              <a:t>Profil</a:t>
            </a:r>
            <a:r>
              <a:rPr lang="en-US" sz="2400" i="1" dirty="0">
                <a:ea typeface="+mn-lt"/>
                <a:cs typeface="+mn-lt"/>
              </a:rPr>
              <a:t> des </a:t>
            </a:r>
            <a:r>
              <a:rPr lang="en-US" sz="2400" i="1" dirty="0" err="1">
                <a:ea typeface="+mn-lt"/>
                <a:cs typeface="+mn-lt"/>
              </a:rPr>
              <a:t>étudiants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dirty="0" err="1">
                <a:ea typeface="+mn-lt"/>
                <a:cs typeface="+mn-lt"/>
              </a:rPr>
              <a:t>en</a:t>
            </a:r>
            <a:r>
              <a:rPr lang="en-US" sz="2400" i="1" dirty="0">
                <a:ea typeface="+mn-lt"/>
                <a:cs typeface="+mn-lt"/>
              </a:rPr>
              <a:t> </a:t>
            </a:r>
            <a:r>
              <a:rPr lang="en-US" sz="2400" i="1" dirty="0" err="1">
                <a:ea typeface="+mn-lt"/>
                <a:cs typeface="+mn-lt"/>
              </a:rPr>
              <a:t>présentiel</a:t>
            </a:r>
            <a:r>
              <a:rPr lang="en-US" sz="2400" i="1" dirty="0">
                <a:ea typeface="+mn-lt"/>
                <a:cs typeface="+mn-lt"/>
              </a:rPr>
              <a:t> :</a:t>
            </a:r>
          </a:p>
          <a:p>
            <a:pPr marL="0" indent="0">
              <a:buNone/>
            </a:pPr>
            <a:endParaRPr lang="en-US" sz="2400" i="1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Moins</a:t>
            </a:r>
            <a:r>
              <a:rPr lang="en-US" sz="2400" dirty="0">
                <a:ea typeface="+mn-lt"/>
                <a:cs typeface="+mn-lt"/>
              </a:rPr>
              <a:t> technophiles </a:t>
            </a:r>
            <a:r>
              <a:rPr lang="en-US" sz="2400" dirty="0" err="1">
                <a:ea typeface="+mn-lt"/>
                <a:cs typeface="+mn-lt"/>
              </a:rPr>
              <a:t>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saturés</a:t>
            </a:r>
            <a:r>
              <a:rPr lang="en-US" sz="2400" dirty="0">
                <a:ea typeface="+mn-lt"/>
                <a:cs typeface="+mn-lt"/>
              </a:rPr>
              <a:t> des </a:t>
            </a:r>
            <a:r>
              <a:rPr lang="en-US" sz="2400" dirty="0" err="1">
                <a:ea typeface="+mn-lt"/>
                <a:cs typeface="+mn-lt"/>
              </a:rPr>
              <a:t>écrans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Désir</a:t>
            </a:r>
            <a:r>
              <a:rPr lang="en-US" sz="2400" dirty="0">
                <a:ea typeface="+mn-lt"/>
                <a:cs typeface="+mn-lt"/>
              </a:rPr>
              <a:t> de lire et </a:t>
            </a:r>
            <a:r>
              <a:rPr lang="en-US" sz="2400" dirty="0" err="1">
                <a:ea typeface="+mn-lt"/>
                <a:cs typeface="+mn-lt"/>
              </a:rPr>
              <a:t>écrire</a:t>
            </a:r>
            <a:r>
              <a:rPr lang="en-US" sz="2400" dirty="0">
                <a:ea typeface="+mn-lt"/>
                <a:cs typeface="+mn-lt"/>
              </a:rPr>
              <a:t> sur du papier</a:t>
            </a:r>
          </a:p>
          <a:p>
            <a:r>
              <a:rPr lang="en-US" sz="2400" dirty="0" err="1">
                <a:cs typeface="Calibri"/>
              </a:rPr>
              <a:t>Désir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d'échanger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direct avec </a:t>
            </a:r>
            <a:r>
              <a:rPr lang="en-US" sz="2400" dirty="0" err="1">
                <a:cs typeface="Calibri"/>
              </a:rPr>
              <a:t>d'autres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étudiants</a:t>
            </a:r>
            <a:endParaRPr lang="en-US" sz="240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b="1" i="1" dirty="0">
                <a:ea typeface="+mn-lt"/>
                <a:cs typeface="+mn-lt"/>
              </a:rPr>
              <a:t>«Si on fait la </a:t>
            </a:r>
            <a:r>
              <a:rPr lang="en-US" sz="2400" b="1" i="1" dirty="0" err="1">
                <a:ea typeface="+mn-lt"/>
                <a:cs typeface="+mn-lt"/>
              </a:rPr>
              <a:t>même</a:t>
            </a:r>
            <a:r>
              <a:rPr lang="en-US" sz="2400" b="1" i="1" dirty="0">
                <a:ea typeface="+mn-lt"/>
                <a:cs typeface="+mn-lt"/>
              </a:rPr>
              <a:t> chose </a:t>
            </a:r>
            <a:r>
              <a:rPr lang="en-US" sz="2400" b="1" i="1" dirty="0" err="1">
                <a:ea typeface="+mn-lt"/>
                <a:cs typeface="+mn-lt"/>
              </a:rPr>
              <a:t>en</a:t>
            </a:r>
            <a:r>
              <a:rPr lang="en-US" sz="2400" b="1" i="1" dirty="0">
                <a:ea typeface="+mn-lt"/>
                <a:cs typeface="+mn-lt"/>
              </a:rPr>
              <a:t> </a:t>
            </a:r>
            <a:r>
              <a:rPr lang="en-US" sz="2400" b="1" i="1" dirty="0" err="1">
                <a:ea typeface="+mn-lt"/>
                <a:cs typeface="+mn-lt"/>
              </a:rPr>
              <a:t>classe</a:t>
            </a:r>
            <a:r>
              <a:rPr lang="en-US" sz="2400" b="1" i="1" dirty="0">
                <a:ea typeface="+mn-lt"/>
                <a:cs typeface="+mn-lt"/>
              </a:rPr>
              <a:t> </a:t>
            </a:r>
            <a:r>
              <a:rPr lang="en-US" sz="2400" b="1" i="1" dirty="0" err="1">
                <a:ea typeface="+mn-lt"/>
                <a:cs typeface="+mn-lt"/>
              </a:rPr>
              <a:t>qu'en</a:t>
            </a:r>
            <a:r>
              <a:rPr lang="en-US" sz="2400" b="1" i="1" dirty="0">
                <a:ea typeface="+mn-lt"/>
                <a:cs typeface="+mn-lt"/>
              </a:rPr>
              <a:t> </a:t>
            </a:r>
            <a:r>
              <a:rPr lang="en-US" sz="2400" b="1" i="1" dirty="0" err="1">
                <a:ea typeface="+mn-lt"/>
                <a:cs typeface="+mn-lt"/>
              </a:rPr>
              <a:t>ligne</a:t>
            </a:r>
            <a:r>
              <a:rPr lang="en-US" sz="2400" b="1" i="1" dirty="0">
                <a:ea typeface="+mn-lt"/>
                <a:cs typeface="+mn-lt"/>
              </a:rPr>
              <a:t>, </a:t>
            </a:r>
            <a:r>
              <a:rPr lang="en-US" sz="2400" b="1" i="1" dirty="0" err="1">
                <a:ea typeface="+mn-lt"/>
                <a:cs typeface="+mn-lt"/>
              </a:rPr>
              <a:t>ça</a:t>
            </a:r>
            <a:r>
              <a:rPr lang="en-US" sz="2400" b="1" i="1" dirty="0">
                <a:ea typeface="+mn-lt"/>
                <a:cs typeface="+mn-lt"/>
              </a:rPr>
              <a:t> </a:t>
            </a:r>
            <a:r>
              <a:rPr lang="en-US" sz="2400" b="1" i="1" dirty="0" err="1">
                <a:ea typeface="+mn-lt"/>
                <a:cs typeface="+mn-lt"/>
              </a:rPr>
              <a:t>sert</a:t>
            </a:r>
            <a:r>
              <a:rPr lang="en-US" sz="2400" b="1" i="1" dirty="0">
                <a:ea typeface="+mn-lt"/>
                <a:cs typeface="+mn-lt"/>
              </a:rPr>
              <a:t> à </a:t>
            </a:r>
            <a:r>
              <a:rPr lang="en-US" sz="2400" b="1" i="1" dirty="0" err="1">
                <a:ea typeface="+mn-lt"/>
                <a:cs typeface="+mn-lt"/>
              </a:rPr>
              <a:t>rien</a:t>
            </a:r>
            <a:r>
              <a:rPr lang="en-US" sz="2400" b="1" i="1" dirty="0">
                <a:ea typeface="+mn-lt"/>
                <a:cs typeface="+mn-lt"/>
              </a:rPr>
              <a:t> de </a:t>
            </a:r>
            <a:r>
              <a:rPr lang="en-US" sz="2400" b="1" i="1" dirty="0" err="1">
                <a:ea typeface="+mn-lt"/>
                <a:cs typeface="+mn-lt"/>
              </a:rPr>
              <a:t>venir</a:t>
            </a:r>
            <a:r>
              <a:rPr lang="en-US" sz="2400" b="1" i="1" dirty="0">
                <a:ea typeface="+mn-lt"/>
                <a:cs typeface="+mn-lt"/>
              </a:rPr>
              <a:t>.»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 algn="r">
              <a:buNone/>
            </a:pPr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89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94609-2AA0-475F-817B-509AEA25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La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classe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comodale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une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classe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sans papier? (fin)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31F5-F53B-4310-A1A6-F6A396C0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400"/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 err="1">
                <a:ea typeface="+mn-lt"/>
                <a:cs typeface="+mn-lt"/>
              </a:rPr>
              <a:t>Conséquence</a:t>
            </a:r>
            <a:r>
              <a:rPr lang="en-US" sz="2400" dirty="0">
                <a:ea typeface="+mn-lt"/>
                <a:cs typeface="+mn-lt"/>
              </a:rPr>
              <a:t> de la </a:t>
            </a:r>
            <a:r>
              <a:rPr lang="en-US" sz="2400" dirty="0" err="1">
                <a:ea typeface="+mn-lt"/>
                <a:cs typeface="+mn-lt"/>
              </a:rPr>
              <a:t>pandémie</a:t>
            </a:r>
            <a:r>
              <a:rPr lang="en-US" sz="2400" dirty="0">
                <a:ea typeface="+mn-lt"/>
                <a:cs typeface="+mn-lt"/>
              </a:rPr>
              <a:t> et de la </a:t>
            </a:r>
            <a:r>
              <a:rPr lang="en-US" sz="2400" dirty="0" err="1">
                <a:ea typeface="+mn-lt"/>
                <a:cs typeface="+mn-lt"/>
              </a:rPr>
              <a:t>surdose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d'écrans</a:t>
            </a:r>
            <a:r>
              <a:rPr lang="en-US" sz="2400" dirty="0">
                <a:ea typeface="+mn-lt"/>
                <a:cs typeface="+mn-lt"/>
              </a:rPr>
              <a:t>?</a:t>
            </a:r>
            <a:endParaRPr lang="en-US" sz="2400" dirty="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Risque de diminution de la motivation des </a:t>
            </a:r>
            <a:r>
              <a:rPr lang="en-US" sz="2400" dirty="0" err="1">
                <a:cs typeface="Calibri"/>
              </a:rPr>
              <a:t>étudiants</a:t>
            </a:r>
            <a:r>
              <a:rPr lang="en-US" sz="2400" dirty="0">
                <a:cs typeface="Calibri"/>
              </a:rPr>
              <a:t> à </a:t>
            </a:r>
            <a:r>
              <a:rPr lang="en-US" sz="2400" dirty="0" err="1">
                <a:cs typeface="Calibri"/>
              </a:rPr>
              <a:t>venir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présentiel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si</a:t>
            </a:r>
            <a:r>
              <a:rPr lang="en-US" sz="2400" dirty="0">
                <a:cs typeface="Calibri"/>
              </a:rPr>
              <a:t> on impose un usage permanent des technologies (dans le </a:t>
            </a:r>
            <a:r>
              <a:rPr lang="en-US" sz="2400" dirty="0" err="1">
                <a:cs typeface="Calibri"/>
              </a:rPr>
              <a:t>cas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où</a:t>
            </a:r>
            <a:r>
              <a:rPr lang="en-US" sz="2400" dirty="0">
                <a:cs typeface="Calibri"/>
              </a:rPr>
              <a:t> les </a:t>
            </a:r>
            <a:r>
              <a:rPr lang="en-US" sz="2400" dirty="0" err="1">
                <a:cs typeface="Calibri"/>
              </a:rPr>
              <a:t>étudiants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ont</a:t>
            </a:r>
            <a:r>
              <a:rPr lang="en-US" sz="2400" dirty="0">
                <a:cs typeface="Calibri"/>
              </a:rPr>
              <a:t> le </a:t>
            </a:r>
            <a:r>
              <a:rPr lang="en-US" sz="2400" dirty="0" err="1">
                <a:cs typeface="Calibri"/>
              </a:rPr>
              <a:t>choix</a:t>
            </a:r>
            <a:r>
              <a:rPr lang="en-US" sz="2400" dirty="0">
                <a:cs typeface="Calibri"/>
              </a:rPr>
              <a:t> de la </a:t>
            </a:r>
            <a:r>
              <a:rPr lang="en-US" sz="2400" dirty="0" err="1">
                <a:cs typeface="Calibri"/>
              </a:rPr>
              <a:t>modalité</a:t>
            </a:r>
            <a:r>
              <a:rPr lang="en-US" sz="2400" dirty="0">
                <a:cs typeface="Calibri"/>
              </a:rPr>
              <a:t>)</a:t>
            </a:r>
          </a:p>
          <a:p>
            <a:endParaRPr lang="en-US" sz="2400">
              <a:cs typeface="Calibri"/>
            </a:endParaRPr>
          </a:p>
          <a:p>
            <a:r>
              <a:rPr lang="en-US" sz="2400" dirty="0" err="1">
                <a:cs typeface="Calibri"/>
              </a:rPr>
              <a:t>Inclusivité</a:t>
            </a:r>
            <a:r>
              <a:rPr lang="en-US" sz="2400" dirty="0">
                <a:cs typeface="Calibri"/>
              </a:rPr>
              <a:t> et </a:t>
            </a:r>
            <a:r>
              <a:rPr lang="en-US" sz="2400" dirty="0" err="1">
                <a:cs typeface="Calibri"/>
              </a:rPr>
              <a:t>humanisme</a:t>
            </a:r>
            <a:endParaRPr lang="en-US" sz="2400">
              <a:cs typeface="Calibri"/>
            </a:endParaRPr>
          </a:p>
          <a:p>
            <a:endParaRPr lang="en-US" sz="2400" b="1">
              <a:cs typeface="Calibri"/>
            </a:endParaRPr>
          </a:p>
          <a:p>
            <a:endParaRPr lang="en-US" sz="2400" b="1">
              <a:cs typeface="Calibri"/>
            </a:endParaRPr>
          </a:p>
          <a:p>
            <a:pPr marL="0" indent="0">
              <a:buNone/>
            </a:pPr>
            <a:endParaRPr lang="en-US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43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57E3C-460D-4D52-827D-49A72C50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Les avantages de l'enseignement comodal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A722-A2A2-4D39-997F-F4B5418D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463" y="2551888"/>
            <a:ext cx="9708995" cy="356717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 b="1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24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b="1" dirty="0">
                <a:ea typeface="+mn-lt"/>
                <a:cs typeface="+mn-lt"/>
              </a:rPr>
              <a:t>Y a-t-il un </a:t>
            </a:r>
            <a:r>
              <a:rPr lang="en-US" sz="2400" b="1" dirty="0" err="1">
                <a:ea typeface="+mn-lt"/>
                <a:cs typeface="+mn-lt"/>
              </a:rPr>
              <a:t>avantage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dirty="0" err="1">
                <a:ea typeface="+mn-lt"/>
                <a:cs typeface="+mn-lt"/>
              </a:rPr>
              <a:t>pédagogique</a:t>
            </a:r>
            <a:r>
              <a:rPr lang="en-US" sz="2400" b="1" dirty="0">
                <a:ea typeface="+mn-lt"/>
                <a:cs typeface="+mn-lt"/>
              </a:rPr>
              <a:t> propre à la </a:t>
            </a:r>
            <a:r>
              <a:rPr lang="en-US" sz="2400" b="1" dirty="0" err="1">
                <a:ea typeface="+mn-lt"/>
                <a:cs typeface="+mn-lt"/>
              </a:rPr>
              <a:t>bimodalité</a:t>
            </a:r>
            <a:r>
              <a:rPr lang="en-US" sz="2400" b="1" dirty="0">
                <a:ea typeface="+mn-lt"/>
                <a:cs typeface="+mn-lt"/>
              </a:rPr>
              <a:t>?</a:t>
            </a:r>
            <a:endParaRPr lang="en-US" sz="2400" dirty="0">
              <a:cs typeface="Calibri"/>
            </a:endParaRPr>
          </a:p>
          <a:p>
            <a:pPr marL="0" indent="0" algn="ctr">
              <a:buNone/>
            </a:pPr>
            <a:endParaRPr lang="en-US" sz="2400" b="1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Flexibilité</a:t>
            </a:r>
            <a:r>
              <a:rPr lang="en-US" sz="2400" dirty="0">
                <a:cs typeface="Calibri"/>
              </a:rPr>
              <a:t> et </a:t>
            </a:r>
            <a:r>
              <a:rPr lang="en-US" sz="2400" dirty="0" err="1">
                <a:cs typeface="Calibri"/>
              </a:rPr>
              <a:t>liberté</a:t>
            </a:r>
            <a:r>
              <a:rPr lang="en-US" sz="2400" dirty="0">
                <a:cs typeface="Calibri"/>
              </a:rPr>
              <a:t> pour les </a:t>
            </a:r>
            <a:r>
              <a:rPr lang="en-US" sz="2400" dirty="0" err="1">
                <a:cs typeface="Calibri"/>
              </a:rPr>
              <a:t>apprenants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dirty="0" err="1">
                <a:ea typeface="+mn-lt"/>
                <a:cs typeface="+mn-lt"/>
              </a:rPr>
              <a:t>Inclusivité</a:t>
            </a:r>
            <a:endParaRPr lang="en-US" sz="2400" dirty="0" err="1">
              <a:cs typeface="Calibri"/>
            </a:endParaRPr>
          </a:p>
          <a:p>
            <a:r>
              <a:rPr lang="en-US" sz="2400" dirty="0" err="1">
                <a:cs typeface="Calibri"/>
              </a:rPr>
              <a:t>Amélioration</a:t>
            </a:r>
            <a:r>
              <a:rPr lang="en-US" sz="2400" dirty="0">
                <a:cs typeface="Calibri"/>
              </a:rPr>
              <a:t> de la motivation par rapport à un </a:t>
            </a:r>
            <a:r>
              <a:rPr lang="en-US" sz="2400" dirty="0" err="1">
                <a:cs typeface="Calibri"/>
              </a:rPr>
              <a:t>cours</a:t>
            </a:r>
            <a:r>
              <a:rPr lang="en-US" sz="2400" dirty="0">
                <a:cs typeface="Calibri"/>
              </a:rPr>
              <a:t> 100%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ligne</a:t>
            </a:r>
            <a:r>
              <a:rPr lang="en-US" sz="2400" dirty="0">
                <a:cs typeface="Calibri"/>
              </a:rPr>
              <a:t> (</a:t>
            </a:r>
            <a:r>
              <a:rPr lang="en-US" sz="2400" dirty="0" err="1">
                <a:cs typeface="Calibri"/>
              </a:rPr>
              <a:t>événement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direct, </a:t>
            </a:r>
            <a:r>
              <a:rPr lang="en-US" sz="2400" dirty="0" err="1">
                <a:cs typeface="Calibri"/>
              </a:rPr>
              <a:t>dynamisme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l'enseignant</a:t>
            </a:r>
            <a:r>
              <a:rPr lang="en-US" sz="2400" dirty="0">
                <a:cs typeface="Calibri"/>
              </a:rPr>
              <a:t> et pour les </a:t>
            </a:r>
            <a:r>
              <a:rPr lang="en-US" sz="2400" dirty="0" err="1">
                <a:cs typeface="Calibri"/>
              </a:rPr>
              <a:t>élèves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présentiel</a:t>
            </a:r>
            <a:r>
              <a:rPr lang="en-US" sz="2400" dirty="0">
                <a:cs typeface="Calibri"/>
              </a:rPr>
              <a:t> : </a:t>
            </a:r>
            <a:r>
              <a:rPr lang="en-US" sz="2400" dirty="0" err="1">
                <a:cs typeface="Calibri"/>
              </a:rPr>
              <a:t>plaisir</a:t>
            </a:r>
            <a:r>
              <a:rPr lang="en-US" sz="2400" dirty="0">
                <a:cs typeface="Calibri"/>
              </a:rPr>
              <a:t> des contacts </a:t>
            </a:r>
            <a:r>
              <a:rPr lang="en-US" sz="2400" dirty="0" err="1">
                <a:cs typeface="Calibri"/>
              </a:rPr>
              <a:t>humains</a:t>
            </a:r>
            <a:r>
              <a:rPr lang="en-US" sz="2400" dirty="0">
                <a:cs typeface="Calibri"/>
              </a:rPr>
              <a:t> non </a:t>
            </a:r>
            <a:r>
              <a:rPr lang="en-US" sz="2400" dirty="0" err="1">
                <a:cs typeface="Calibri"/>
              </a:rPr>
              <a:t>médiatisés</a:t>
            </a:r>
            <a:r>
              <a:rPr lang="en-US" sz="2400" dirty="0">
                <a:cs typeface="Calibri"/>
              </a:rPr>
              <a:t>)</a:t>
            </a:r>
          </a:p>
          <a:p>
            <a:r>
              <a:rPr lang="en-US" sz="2400" dirty="0">
                <a:cs typeface="Calibri"/>
              </a:rPr>
              <a:t>Participation plus </a:t>
            </a:r>
            <a:r>
              <a:rPr lang="en-US" sz="2400" dirty="0" err="1">
                <a:cs typeface="Calibri"/>
              </a:rPr>
              <a:t>élevée</a:t>
            </a:r>
            <a:r>
              <a:rPr lang="en-US" sz="2400" dirty="0">
                <a:cs typeface="Calibri"/>
              </a:rPr>
              <a:t> des </a:t>
            </a:r>
            <a:r>
              <a:rPr lang="en-US" sz="2400" dirty="0" err="1">
                <a:cs typeface="Calibri"/>
              </a:rPr>
              <a:t>étudiants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classe</a:t>
            </a:r>
            <a:r>
              <a:rPr lang="en-US" sz="2400" dirty="0">
                <a:cs typeface="Calibri"/>
              </a:rPr>
              <a:t> par rapport à un </a:t>
            </a:r>
            <a:r>
              <a:rPr lang="en-US" sz="2400" dirty="0" err="1">
                <a:cs typeface="Calibri"/>
              </a:rPr>
              <a:t>cours</a:t>
            </a:r>
            <a:r>
              <a:rPr lang="en-US" sz="2400" dirty="0">
                <a:cs typeface="Calibri"/>
              </a:rPr>
              <a:t> 100%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présentiel</a:t>
            </a:r>
          </a:p>
          <a:p>
            <a:endParaRPr lang="en-US" sz="2400">
              <a:cs typeface="Calibri"/>
            </a:endParaRPr>
          </a:p>
          <a:p>
            <a:pPr marL="0" indent="0" algn="ctr">
              <a:buNone/>
            </a:pPr>
            <a:endParaRPr lang="en-US" sz="2400" b="1" dirty="0">
              <a:cs typeface="Calibri"/>
            </a:endParaRPr>
          </a:p>
          <a:p>
            <a:pPr marL="0" indent="0" algn="ctr">
              <a:buNone/>
            </a:pPr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63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7589-0DFE-45C3-8860-6B97BD1D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Inconvénients de l'enseignement comodal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C6F1-4531-4E02-8141-DF8F436E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2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Les </a:t>
            </a:r>
            <a:r>
              <a:rPr lang="en-US" sz="2400" dirty="0" err="1">
                <a:cs typeface="Calibri"/>
              </a:rPr>
              <a:t>nombreuses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heures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préparation</a:t>
            </a:r>
            <a:r>
              <a:rPr lang="en-US" sz="2400" dirty="0">
                <a:cs typeface="Calibri"/>
              </a:rPr>
              <a:t> </a:t>
            </a:r>
          </a:p>
          <a:p>
            <a:r>
              <a:rPr lang="en-US" sz="2400" dirty="0">
                <a:cs typeface="Calibri"/>
              </a:rPr>
              <a:t>La </a:t>
            </a:r>
            <a:r>
              <a:rPr lang="en-US" sz="2400" dirty="0" err="1">
                <a:cs typeface="Calibri"/>
              </a:rPr>
              <a:t>nécessité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d'avoir</a:t>
            </a:r>
            <a:r>
              <a:rPr lang="en-US" sz="2400" dirty="0">
                <a:cs typeface="Calibri"/>
              </a:rPr>
              <a:t> de </a:t>
            </a:r>
            <a:r>
              <a:rPr lang="en-US" sz="2400" dirty="0" err="1">
                <a:cs typeface="Calibri"/>
              </a:rPr>
              <a:t>l'aide</a:t>
            </a:r>
            <a:r>
              <a:rPr lang="en-US" sz="2400" dirty="0">
                <a:cs typeface="Calibri"/>
              </a:rPr>
              <a:t> pour </a:t>
            </a:r>
            <a:r>
              <a:rPr lang="en-US" sz="2400" dirty="0" err="1">
                <a:cs typeface="Calibri"/>
              </a:rPr>
              <a:t>offrir</a:t>
            </a:r>
            <a:r>
              <a:rPr lang="en-US" sz="2400" dirty="0">
                <a:cs typeface="Calibri"/>
              </a:rPr>
              <a:t> un </a:t>
            </a:r>
            <a:r>
              <a:rPr lang="en-US" sz="2400" dirty="0" err="1">
                <a:cs typeface="Calibri"/>
              </a:rPr>
              <a:t>enseignement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interactif</a:t>
            </a:r>
            <a:r>
              <a:rPr lang="en-US" sz="2400" dirty="0">
                <a:cs typeface="Calibri"/>
              </a:rPr>
              <a:t> et </a:t>
            </a:r>
            <a:r>
              <a:rPr lang="en-US" sz="2400" dirty="0" err="1">
                <a:cs typeface="Calibri"/>
              </a:rPr>
              <a:t>inclusif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L'apprentissage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nouvelles</a:t>
            </a:r>
            <a:r>
              <a:rPr lang="en-US" sz="2400" dirty="0">
                <a:cs typeface="Calibri"/>
              </a:rPr>
              <a:t> habitudes (</a:t>
            </a:r>
            <a:r>
              <a:rPr lang="en-US" sz="2400" dirty="0" err="1">
                <a:cs typeface="Calibri"/>
              </a:rPr>
              <a:t>balayer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fréquemment</a:t>
            </a:r>
            <a:r>
              <a:rPr lang="en-US" sz="2400" dirty="0">
                <a:cs typeface="Calibri"/>
              </a:rPr>
              <a:t> du regard la </a:t>
            </a:r>
            <a:r>
              <a:rPr lang="en-US" sz="2400" dirty="0" err="1">
                <a:cs typeface="Calibri"/>
              </a:rPr>
              <a:t>télévision</a:t>
            </a:r>
            <a:r>
              <a:rPr lang="en-US" sz="2400" dirty="0">
                <a:cs typeface="Calibri"/>
              </a:rPr>
              <a:t>, le </a:t>
            </a:r>
            <a:r>
              <a:rPr lang="en-US" sz="2400" dirty="0" err="1">
                <a:cs typeface="Calibri"/>
              </a:rPr>
              <a:t>projecteur</a:t>
            </a:r>
            <a:r>
              <a:rPr lang="en-US" sz="2400" dirty="0">
                <a:cs typeface="Calibri"/>
              </a:rPr>
              <a:t>, la </a:t>
            </a:r>
            <a:r>
              <a:rPr lang="en-US" sz="2400" dirty="0" err="1">
                <a:cs typeface="Calibri"/>
              </a:rPr>
              <a:t>caméra</a:t>
            </a:r>
            <a:r>
              <a:rPr lang="en-US" sz="2400" dirty="0">
                <a:cs typeface="Calibri"/>
              </a:rPr>
              <a:t> et la salle de </a:t>
            </a:r>
            <a:r>
              <a:rPr lang="en-US" sz="2400" dirty="0" err="1">
                <a:cs typeface="Calibri"/>
              </a:rPr>
              <a:t>classe</a:t>
            </a:r>
            <a:r>
              <a:rPr lang="en-US" sz="2400" dirty="0">
                <a:cs typeface="Calibri"/>
              </a:rPr>
              <a:t>.)</a:t>
            </a:r>
          </a:p>
          <a:p>
            <a:r>
              <a:rPr lang="en-US" sz="2400" dirty="0" err="1">
                <a:cs typeface="Calibri"/>
              </a:rPr>
              <a:t>L'aspect</a:t>
            </a:r>
            <a:r>
              <a:rPr lang="en-US" sz="2400" dirty="0">
                <a:cs typeface="Calibri"/>
              </a:rPr>
              <a:t> multi-</a:t>
            </a:r>
            <a:r>
              <a:rPr lang="en-US" sz="2400" dirty="0" err="1">
                <a:cs typeface="Calibri"/>
              </a:rPr>
              <a:t>tâches</a:t>
            </a:r>
            <a:r>
              <a:rPr lang="en-US" sz="2400" dirty="0">
                <a:cs typeface="Calibri"/>
              </a:rPr>
              <a:t> </a:t>
            </a:r>
          </a:p>
          <a:p>
            <a:r>
              <a:rPr lang="en-US" sz="2400" dirty="0">
                <a:cs typeface="Calibri"/>
              </a:rPr>
              <a:t>Le stress de performance de </a:t>
            </a:r>
            <a:r>
              <a:rPr lang="en-US" sz="2400" dirty="0" err="1">
                <a:cs typeface="Calibri"/>
              </a:rPr>
              <a:t>l'enseignant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Les </a:t>
            </a:r>
            <a:r>
              <a:rPr lang="en-US" sz="2400" dirty="0" err="1">
                <a:cs typeface="Calibri"/>
              </a:rPr>
              <a:t>imprévus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liés</a:t>
            </a:r>
            <a:r>
              <a:rPr lang="en-US" sz="2400" dirty="0">
                <a:cs typeface="Calibri"/>
              </a:rPr>
              <a:t> aux technologies</a:t>
            </a:r>
          </a:p>
          <a:p>
            <a:pPr marL="0" indent="0">
              <a:buNone/>
            </a:pPr>
            <a:endParaRPr lang="en-US" sz="2400" b="1" dirty="0">
              <a:cs typeface="Calibri"/>
            </a:endParaRPr>
          </a:p>
          <a:p>
            <a:pPr marL="0" indent="0">
              <a:buNone/>
            </a:pPr>
            <a:endParaRPr lang="en-US" sz="2400" b="1" dirty="0">
              <a:cs typeface="Calibri"/>
            </a:endParaRPr>
          </a:p>
          <a:p>
            <a:pPr marL="0" indent="0">
              <a:buNone/>
            </a:pPr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F0462335-EFB6-4653-A6EE-939F390F6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4" b="144"/>
          <a:stretch/>
        </p:blipFill>
        <p:spPr>
          <a:xfrm>
            <a:off x="1474975" y="-57499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8F64E5-CB1A-4BF5-9292-1B9D9694DEC0}"/>
              </a:ext>
            </a:extLst>
          </p:cNvPr>
          <p:cNvSpPr txBox="1"/>
          <p:nvPr/>
        </p:nvSpPr>
        <p:spPr>
          <a:xfrm rot="-10800000" flipV="1">
            <a:off x="6780363" y="557952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cs typeface="Calibri"/>
              </a:rPr>
              <a:t>Ça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vaut</a:t>
            </a:r>
            <a:r>
              <a:rPr lang="en-US" sz="2400" b="1" dirty="0">
                <a:cs typeface="Calibri"/>
              </a:rPr>
              <a:t> la </a:t>
            </a:r>
            <a:r>
              <a:rPr lang="en-US" sz="2400" b="1" dirty="0" err="1">
                <a:cs typeface="Calibri"/>
              </a:rPr>
              <a:t>peine</a:t>
            </a:r>
            <a:r>
              <a:rPr lang="en-US" sz="2400" b="1" dirty="0">
                <a:cs typeface="Calibri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57330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6D372-255B-432E-B9B2-331BD435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2 articles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publiés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dans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Profweb</a:t>
            </a:r>
            <a:endParaRPr lang="en-US" sz="4000" dirty="0" err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7195-59F1-4B0D-B8D3-57ED02494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cs typeface="Calibri"/>
              </a:rPr>
              <a:t>Le </a:t>
            </a:r>
            <a:r>
              <a:rPr lang="en-US" sz="2400" b="1" dirty="0" err="1">
                <a:cs typeface="Calibri"/>
              </a:rPr>
              <a:t>rôle</a:t>
            </a:r>
            <a:r>
              <a:rPr lang="en-US" sz="2400" b="1" dirty="0">
                <a:cs typeface="Calibri"/>
              </a:rPr>
              <a:t> de </a:t>
            </a:r>
            <a:r>
              <a:rPr lang="en-US" sz="2400" b="1" dirty="0" err="1">
                <a:cs typeface="Calibri"/>
              </a:rPr>
              <a:t>l'assistant</a:t>
            </a:r>
            <a:r>
              <a:rPr lang="en-US" sz="2400" b="1" dirty="0">
                <a:cs typeface="Calibri"/>
              </a:rPr>
              <a:t> dans la </a:t>
            </a:r>
            <a:r>
              <a:rPr lang="en-US" sz="2400" b="1" dirty="0" err="1">
                <a:cs typeface="Calibri"/>
              </a:rPr>
              <a:t>classe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comodale</a:t>
            </a:r>
            <a:endParaRPr lang="en-US" sz="2400" b="1" dirty="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 dirty="0">
                <a:cs typeface="Calibri"/>
              </a:rPr>
              <a:t>Date : 13 </a:t>
            </a:r>
            <a:r>
              <a:rPr lang="en-US" sz="2000" dirty="0" err="1">
                <a:cs typeface="Calibri"/>
              </a:rPr>
              <a:t>mai</a:t>
            </a:r>
            <a:r>
              <a:rPr lang="en-US" sz="2000" dirty="0">
                <a:cs typeface="Calibri"/>
              </a:rPr>
              <a:t> 2021</a:t>
            </a:r>
          </a:p>
          <a:p>
            <a:endParaRPr lang="en-US" sz="2000">
              <a:cs typeface="Calibri"/>
            </a:endParaRPr>
          </a:p>
          <a:p>
            <a:r>
              <a:rPr lang="en-US" sz="2000" dirty="0">
                <a:cs typeface="Calibri"/>
                <a:hlinkClick r:id="rId2"/>
              </a:rPr>
              <a:t>https://www.profweb.ca/publications/recits/le-roele-de-l-assistant-dans-la-classe-comodale</a:t>
            </a:r>
            <a:endParaRPr lang="en-US" sz="20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5E39B-5BFD-419E-8B55-67B5586C6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cs typeface="Calibri"/>
              </a:rPr>
              <a:t>La </a:t>
            </a:r>
            <a:r>
              <a:rPr lang="en-US" sz="2400" b="1" dirty="0" err="1">
                <a:cs typeface="Calibri"/>
              </a:rPr>
              <a:t>classe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comodale</a:t>
            </a:r>
            <a:r>
              <a:rPr lang="en-US" sz="2400" b="1" dirty="0">
                <a:cs typeface="Calibri"/>
              </a:rPr>
              <a:t>, </a:t>
            </a:r>
            <a:r>
              <a:rPr lang="en-US" sz="2400" b="1" dirty="0" err="1">
                <a:cs typeface="Calibri"/>
              </a:rPr>
              <a:t>une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classe</a:t>
            </a:r>
            <a:r>
              <a:rPr lang="en-US" sz="2400" b="1" dirty="0">
                <a:cs typeface="Calibri"/>
              </a:rPr>
              <a:t> sans papier?</a:t>
            </a: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Date : 13 </a:t>
            </a:r>
            <a:r>
              <a:rPr lang="en-US" sz="2000" dirty="0" err="1">
                <a:ea typeface="+mn-lt"/>
                <a:cs typeface="+mn-lt"/>
              </a:rPr>
              <a:t>mai</a:t>
            </a:r>
            <a:r>
              <a:rPr lang="en-US" sz="2000" dirty="0">
                <a:ea typeface="+mn-lt"/>
                <a:cs typeface="+mn-lt"/>
              </a:rPr>
              <a:t> 2021</a:t>
            </a:r>
          </a:p>
          <a:p>
            <a:endParaRPr lang="en-US" sz="2000">
              <a:cs typeface="Calibri"/>
            </a:endParaRPr>
          </a:p>
          <a:p>
            <a:r>
              <a:rPr lang="en-US" sz="2000" dirty="0">
                <a:ea typeface="+mn-lt"/>
                <a:cs typeface="+mn-lt"/>
                <a:hlinkClick r:id="rId3"/>
              </a:rPr>
              <a:t>https://www.profweb.ca/publications/recits/la-classe-comodale-une-classe-sans-papier</a:t>
            </a:r>
            <a:endParaRPr lang="en-US" sz="2000" dirty="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72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E09C2-3749-4851-9C43-829BCE1D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Plan de la présentation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5BCA0-0EEA-4CEA-B686-60A3E286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Le </a:t>
            </a:r>
            <a:r>
              <a:rPr lang="en-US" sz="2400" dirty="0" err="1">
                <a:cs typeface="Calibri"/>
              </a:rPr>
              <a:t>contexte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d'enseignement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400" dirty="0">
                <a:cs typeface="Calibri"/>
              </a:rPr>
              <a:t>La planification d'un </a:t>
            </a:r>
            <a:r>
              <a:rPr lang="en-US" sz="2400" dirty="0" err="1">
                <a:cs typeface="Calibri"/>
              </a:rPr>
              <a:t>cours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400" dirty="0">
                <a:cs typeface="Calibri"/>
              </a:rPr>
              <a:t>Le </a:t>
            </a:r>
            <a:r>
              <a:rPr lang="en-US" sz="2400" dirty="0" err="1">
                <a:cs typeface="Calibri"/>
              </a:rPr>
              <a:t>rôle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l'assistant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400" dirty="0">
                <a:cs typeface="Calibri"/>
              </a:rPr>
              <a:t>La </a:t>
            </a:r>
            <a:r>
              <a:rPr lang="en-US" sz="2400" dirty="0" err="1">
                <a:cs typeface="Calibri"/>
              </a:rPr>
              <a:t>classe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comodale</a:t>
            </a:r>
            <a:r>
              <a:rPr lang="en-US" sz="2400" dirty="0">
                <a:cs typeface="Calibri"/>
              </a:rPr>
              <a:t> : </a:t>
            </a:r>
            <a:r>
              <a:rPr lang="en-US" sz="2400" dirty="0" err="1">
                <a:cs typeface="Calibri"/>
              </a:rPr>
              <a:t>une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classe</a:t>
            </a:r>
            <a:r>
              <a:rPr lang="en-US" sz="2400" dirty="0">
                <a:cs typeface="Calibri"/>
              </a:rPr>
              <a:t> sans papier?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Avantages</a:t>
            </a:r>
            <a:r>
              <a:rPr lang="en-US" sz="2400" dirty="0">
                <a:cs typeface="Calibri"/>
              </a:rPr>
              <a:t> et </a:t>
            </a:r>
            <a:r>
              <a:rPr lang="en-US" sz="2400" dirty="0" err="1">
                <a:cs typeface="Calibri"/>
              </a:rPr>
              <a:t>inconvénients</a:t>
            </a:r>
            <a:r>
              <a:rPr lang="en-US" sz="2400" dirty="0">
                <a:cs typeface="Calibri"/>
              </a:rPr>
              <a:t> de la </a:t>
            </a:r>
            <a:r>
              <a:rPr lang="en-US" sz="2400" dirty="0" err="1">
                <a:cs typeface="Calibri"/>
              </a:rPr>
              <a:t>bimodalité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37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73624-7C5B-4ED2-8EF9-E62B9A59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Le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contexte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d'enseignement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08DA2-4E32-453F-9F2C-71CF04CA8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40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Cours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français</a:t>
            </a:r>
            <a:r>
              <a:rPr lang="en-US" sz="2400" dirty="0">
                <a:cs typeface="Calibri"/>
              </a:rPr>
              <a:t> pour </a:t>
            </a:r>
            <a:r>
              <a:rPr lang="en-US" sz="2400" b="1" dirty="0" err="1">
                <a:cs typeface="Calibri"/>
              </a:rPr>
              <a:t>élèves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dirty="0" err="1">
                <a:cs typeface="Calibri"/>
              </a:rPr>
              <a:t>avancés</a:t>
            </a:r>
            <a:endParaRPr lang="en-US" sz="2400" b="1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2 </a:t>
            </a:r>
            <a:r>
              <a:rPr lang="en-US" sz="2400" dirty="0" err="1">
                <a:ea typeface="+mn-lt"/>
                <a:cs typeface="+mn-lt"/>
              </a:rPr>
              <a:t>cours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comodaux</a:t>
            </a:r>
            <a:r>
              <a:rPr lang="en-US" sz="2400" dirty="0">
                <a:ea typeface="+mn-lt"/>
                <a:cs typeface="+mn-lt"/>
              </a:rPr>
              <a:t> par </a:t>
            </a:r>
            <a:r>
              <a:rPr lang="en-US" sz="2400" dirty="0" err="1">
                <a:ea typeface="+mn-lt"/>
                <a:cs typeface="+mn-lt"/>
              </a:rPr>
              <a:t>groupe</a:t>
            </a:r>
            <a:endParaRPr lang="en-US" sz="2400">
              <a:ea typeface="+mn-lt"/>
              <a:cs typeface="+mn-lt"/>
            </a:endParaRPr>
          </a:p>
          <a:p>
            <a:r>
              <a:rPr lang="en-US" sz="2400" b="1" dirty="0" err="1">
                <a:cs typeface="Calibri"/>
              </a:rPr>
              <a:t>Majorité</a:t>
            </a:r>
            <a:r>
              <a:rPr lang="en-US" sz="2400" b="1" dirty="0">
                <a:cs typeface="Calibri"/>
              </a:rPr>
              <a:t> des </a:t>
            </a:r>
            <a:r>
              <a:rPr lang="en-US" sz="2400" b="1" dirty="0" err="1">
                <a:cs typeface="Calibri"/>
              </a:rPr>
              <a:t>étudiants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dirty="0" err="1">
                <a:cs typeface="Calibri"/>
              </a:rPr>
              <a:t>en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distanciel</a:t>
            </a:r>
            <a:r>
              <a:rPr lang="en-US" sz="2400" b="1" dirty="0">
                <a:cs typeface="Calibri"/>
              </a:rPr>
              <a:t> (</a:t>
            </a:r>
            <a:r>
              <a:rPr lang="en-US" sz="2400" dirty="0">
                <a:cs typeface="Calibri"/>
              </a:rPr>
              <a:t>4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classe</a:t>
            </a:r>
            <a:r>
              <a:rPr lang="en-US" sz="2400" dirty="0">
                <a:cs typeface="Calibri"/>
              </a:rPr>
              <a:t>)</a:t>
            </a:r>
          </a:p>
          <a:p>
            <a:r>
              <a:rPr lang="en-US" sz="2400" b="1" dirty="0">
                <a:cs typeface="Calibri"/>
              </a:rPr>
              <a:t>Matériel</a:t>
            </a:r>
            <a:r>
              <a:rPr lang="en-US" sz="2400" dirty="0">
                <a:cs typeface="Calibri"/>
              </a:rPr>
              <a:t> : 2 </a:t>
            </a:r>
            <a:r>
              <a:rPr lang="en-US" sz="2400" dirty="0" err="1">
                <a:cs typeface="Calibri"/>
              </a:rPr>
              <a:t>caméras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principales</a:t>
            </a:r>
            <a:r>
              <a:rPr lang="en-US" sz="2400" dirty="0">
                <a:cs typeface="Calibri"/>
              </a:rPr>
              <a:t>, 4 </a:t>
            </a:r>
            <a:r>
              <a:rPr lang="en-US" sz="2400" dirty="0" err="1">
                <a:cs typeface="Calibri"/>
              </a:rPr>
              <a:t>écrans</a:t>
            </a:r>
            <a:r>
              <a:rPr lang="en-US" sz="2400" dirty="0">
                <a:cs typeface="Calibri"/>
              </a:rPr>
              <a:t> (</a:t>
            </a:r>
            <a:r>
              <a:rPr lang="en-US" sz="2400" dirty="0" err="1">
                <a:cs typeface="Calibri"/>
              </a:rPr>
              <a:t>projecteur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télévision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ordinateur</a:t>
            </a:r>
            <a:r>
              <a:rPr lang="en-US" sz="2400" dirty="0">
                <a:cs typeface="Calibri"/>
              </a:rPr>
              <a:t> de la salle et </a:t>
            </a:r>
            <a:r>
              <a:rPr lang="en-US" sz="2400" dirty="0" err="1">
                <a:cs typeface="Calibri"/>
              </a:rPr>
              <a:t>ordinateur</a:t>
            </a:r>
            <a:r>
              <a:rPr lang="en-US" sz="2400" dirty="0">
                <a:cs typeface="Calibri"/>
              </a:rPr>
              <a:t> portable), </a:t>
            </a:r>
            <a:r>
              <a:rPr lang="en-US" sz="2400" dirty="0" err="1">
                <a:cs typeface="Calibri"/>
              </a:rPr>
              <a:t>souris</a:t>
            </a:r>
            <a:r>
              <a:rPr lang="en-US" sz="2400" dirty="0">
                <a:cs typeface="Calibri"/>
              </a:rPr>
              <a:t> et clavier sans fil, </a:t>
            </a:r>
            <a:r>
              <a:rPr lang="en-US" sz="2400" dirty="0" err="1">
                <a:cs typeface="Calibri"/>
              </a:rPr>
              <a:t>téléphone</a:t>
            </a:r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Plateforme : Teams</a:t>
            </a:r>
          </a:p>
          <a:p>
            <a:r>
              <a:rPr lang="en-US" sz="2400" b="1" dirty="0" err="1">
                <a:cs typeface="Calibri"/>
              </a:rPr>
              <a:t>Distanciation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sociale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et </a:t>
            </a:r>
            <a:r>
              <a:rPr lang="en-US" sz="2400" dirty="0" err="1">
                <a:cs typeface="Calibri"/>
              </a:rPr>
              <a:t>consignes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sanitaires</a:t>
            </a:r>
            <a:r>
              <a:rPr lang="en-US" sz="2400" dirty="0">
                <a:cs typeface="Calibri"/>
              </a:rPr>
              <a:t> au </a:t>
            </a:r>
            <a:r>
              <a:rPr lang="en-US" sz="2400" dirty="0" err="1">
                <a:cs typeface="Calibri"/>
              </a:rPr>
              <a:t>collège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45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3E6F57-66F0-4E1A-924A-5FE9DD36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1. La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planification du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comodal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/>
              <a:t/>
            </a:r>
            <a:br>
              <a:rPr lang="en-US" sz="4000" kern="1200" dirty="0"/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1D62-60ED-40E9-8951-42A0128068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400"/>
          </a:p>
          <a:p>
            <a:pPr marL="0"/>
            <a:endParaRPr lang="en-US" sz="2400"/>
          </a:p>
          <a:p>
            <a:pPr marL="0"/>
            <a:endParaRPr lang="en-US" sz="2400"/>
          </a:p>
          <a:p>
            <a:pPr marL="0"/>
            <a:endParaRPr lang="en-US" sz="2400"/>
          </a:p>
          <a:p>
            <a:pPr marL="0"/>
            <a:endParaRPr lang="en-US" sz="2400"/>
          </a:p>
          <a:p>
            <a:pPr marL="342900"/>
            <a:endParaRPr lang="en-US" sz="2400"/>
          </a:p>
          <a:p>
            <a:pPr marL="342900"/>
            <a:endParaRPr lang="en-US" sz="2400"/>
          </a:p>
          <a:p>
            <a:pPr marL="342900"/>
            <a:endParaRPr lang="en-US" sz="2400"/>
          </a:p>
        </p:txBody>
      </p:sp>
      <p:pic>
        <p:nvPicPr>
          <p:cNvPr id="11" name="Picture 14" descr="Table&#10;&#10;Description automatically generated">
            <a:extLst>
              <a:ext uri="{FF2B5EF4-FFF2-40B4-BE49-F238E27FC236}">
                <a16:creationId xmlns:a16="http://schemas.microsoft.com/office/drawing/2014/main" id="{7E3CDB96-FE60-4040-BC1B-D5901CADB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2" y="2203287"/>
            <a:ext cx="7875916" cy="4521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C9A9F-9F73-4715-B7BE-D7D690E2F9F0}"/>
              </a:ext>
            </a:extLst>
          </p:cNvPr>
          <p:cNvSpPr txBox="1"/>
          <p:nvPr/>
        </p:nvSpPr>
        <p:spPr>
          <a:xfrm>
            <a:off x="9677400" y="3065205"/>
            <a:ext cx="226387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20 </a:t>
            </a:r>
            <a:r>
              <a:rPr lang="en-US" i="1" dirty="0" err="1"/>
              <a:t>heures</a:t>
            </a:r>
            <a:endParaRPr lang="en-US" i="1" dirty="0" err="1">
              <a:cs typeface="Calibri"/>
            </a:endParaRPr>
          </a:p>
          <a:p>
            <a:r>
              <a:rPr lang="en-US" i="1" dirty="0"/>
              <a:t>de </a:t>
            </a:r>
            <a:r>
              <a:rPr lang="en-US" i="1" dirty="0" err="1"/>
              <a:t>préparation</a:t>
            </a:r>
            <a:r>
              <a:rPr lang="en-US" i="1" dirty="0"/>
              <a:t> </a:t>
            </a:r>
            <a:endParaRPr lang="en-US" i="1" dirty="0">
              <a:cs typeface="Calibri"/>
            </a:endParaRPr>
          </a:p>
          <a:p>
            <a:r>
              <a:rPr lang="en-US" i="1" dirty="0"/>
              <a:t>pour un </a:t>
            </a:r>
            <a:r>
              <a:rPr lang="en-US" i="1" dirty="0" err="1"/>
              <a:t>cours</a:t>
            </a:r>
            <a:r>
              <a:rPr lang="en-US" i="1" dirty="0"/>
              <a:t> de 1h15</a:t>
            </a:r>
          </a:p>
          <a:p>
            <a:endParaRPr lang="en-US" i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err="1">
                <a:cs typeface="Calibri"/>
              </a:rPr>
              <a:t>Scénarisation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complexe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requise</a:t>
            </a:r>
            <a:endParaRPr lang="en-US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28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7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F92323-9054-40C5-A440-F841B1BF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Le contenu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19E8-904D-4D7B-9A45-9402DFDA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2400" dirty="0">
                <a:ea typeface="+mn-lt"/>
                <a:cs typeface="+mn-lt"/>
              </a:rPr>
              <a:t> Choix de la </a:t>
            </a:r>
            <a:r>
              <a:rPr lang="en-US" sz="2400" dirty="0" err="1">
                <a:ea typeface="+mn-lt"/>
                <a:cs typeface="+mn-lt"/>
              </a:rPr>
              <a:t>compétence</a:t>
            </a:r>
            <a:r>
              <a:rPr lang="en-US" sz="2400" dirty="0">
                <a:ea typeface="+mn-lt"/>
                <a:cs typeface="+mn-lt"/>
              </a:rPr>
              <a:t> et des </a:t>
            </a:r>
            <a:r>
              <a:rPr lang="en-US" sz="2400" dirty="0" err="1">
                <a:ea typeface="+mn-lt"/>
                <a:cs typeface="+mn-lt"/>
              </a:rPr>
              <a:t>objectifs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pédagogiques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 err="1">
                <a:cs typeface="Calibri"/>
              </a:rPr>
              <a:t>Concevoir</a:t>
            </a:r>
            <a:r>
              <a:rPr lang="en-US" sz="2400" dirty="0">
                <a:cs typeface="Calibri"/>
              </a:rPr>
              <a:t> des </a:t>
            </a:r>
            <a:r>
              <a:rPr lang="en-US" sz="2400" dirty="0" err="1">
                <a:cs typeface="Calibri"/>
              </a:rPr>
              <a:t>activités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b="1" dirty="0" err="1">
                <a:cs typeface="Calibri"/>
              </a:rPr>
              <a:t>essentielles</a:t>
            </a:r>
            <a:r>
              <a:rPr lang="en-US" sz="2400" b="1" dirty="0">
                <a:cs typeface="Calibri"/>
              </a:rPr>
              <a:t>, interactives, </a:t>
            </a:r>
            <a:r>
              <a:rPr lang="en-US" sz="2400" b="1" dirty="0" err="1">
                <a:cs typeface="Calibri"/>
              </a:rPr>
              <a:t>variées</a:t>
            </a:r>
            <a:r>
              <a:rPr lang="en-US" sz="2400" b="1" dirty="0">
                <a:cs typeface="Calibri"/>
              </a:rPr>
              <a:t> et </a:t>
            </a:r>
            <a:r>
              <a:rPr lang="en-US" sz="2400" b="1" dirty="0" err="1">
                <a:cs typeface="Calibri"/>
              </a:rPr>
              <a:t>familières</a:t>
            </a:r>
            <a:r>
              <a:rPr lang="en-US" sz="2400" b="1" dirty="0">
                <a:cs typeface="Calibri"/>
              </a:rPr>
              <a:t> qui </a:t>
            </a:r>
            <a:r>
              <a:rPr lang="en-US" sz="2400" b="1" dirty="0" err="1">
                <a:cs typeface="Calibri"/>
              </a:rPr>
              <a:t>rejoignent</a:t>
            </a:r>
            <a:r>
              <a:rPr lang="en-US" sz="2400" b="1" dirty="0">
                <a:cs typeface="Calibri"/>
              </a:rPr>
              <a:t> les </a:t>
            </a:r>
            <a:r>
              <a:rPr lang="en-US" sz="2400" b="1" dirty="0" err="1">
                <a:cs typeface="Calibri"/>
              </a:rPr>
              <a:t>étudiants</a:t>
            </a:r>
            <a:r>
              <a:rPr lang="en-US" sz="2400" b="1" dirty="0">
                <a:cs typeface="Calibri"/>
              </a:rPr>
              <a:t> et les </a:t>
            </a:r>
            <a:r>
              <a:rPr lang="en-US" sz="2400" b="1" dirty="0" err="1">
                <a:cs typeface="Calibri"/>
              </a:rPr>
              <a:t>invitent</a:t>
            </a:r>
            <a:r>
              <a:rPr lang="en-US" sz="2400" b="1" dirty="0">
                <a:cs typeface="Calibri"/>
              </a:rPr>
              <a:t> à </a:t>
            </a:r>
            <a:r>
              <a:rPr lang="en-US" sz="2400" b="1" dirty="0" err="1">
                <a:cs typeface="Calibri"/>
              </a:rPr>
              <a:t>participer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facilement</a:t>
            </a:r>
            <a:r>
              <a:rPr lang="en-US" sz="2400" dirty="0">
                <a:cs typeface="Calibri"/>
              </a:rPr>
              <a:t> dans les deux </a:t>
            </a:r>
            <a:r>
              <a:rPr lang="en-US" sz="2400" dirty="0" err="1">
                <a:cs typeface="Calibri"/>
              </a:rPr>
              <a:t>modalités</a:t>
            </a:r>
            <a:r>
              <a:rPr lang="en-US" sz="2400" dirty="0">
                <a:cs typeface="Calibri"/>
              </a:rPr>
              <a:t>.</a:t>
            </a: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>
                <a:cs typeface="Calibri"/>
              </a:rPr>
              <a:t>But : </a:t>
            </a:r>
            <a:r>
              <a:rPr lang="en-US" sz="2400" dirty="0" err="1">
                <a:cs typeface="Calibri"/>
              </a:rPr>
              <a:t>impliquer</a:t>
            </a:r>
            <a:r>
              <a:rPr lang="en-US" sz="2400" dirty="0">
                <a:cs typeface="Calibri"/>
              </a:rPr>
              <a:t> le plus </a:t>
            </a:r>
            <a:r>
              <a:rPr lang="en-US" sz="2400" dirty="0" err="1">
                <a:cs typeface="Calibri"/>
              </a:rPr>
              <a:t>d'étudiants</a:t>
            </a:r>
            <a:r>
              <a:rPr lang="en-US" sz="2400" dirty="0">
                <a:cs typeface="Calibri"/>
              </a:rPr>
              <a:t> possible dans les discussions </a:t>
            </a:r>
            <a:r>
              <a:rPr lang="en-US" sz="2400" dirty="0" err="1">
                <a:cs typeface="Calibri"/>
              </a:rPr>
              <a:t>orales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écrites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afin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construire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collectivement</a:t>
            </a:r>
            <a:r>
              <a:rPr lang="en-US" sz="2400" dirty="0">
                <a:cs typeface="Calibri"/>
              </a:rPr>
              <a:t> le savoir malgré les </a:t>
            </a:r>
            <a:r>
              <a:rPr lang="en-US" sz="2400" dirty="0" err="1">
                <a:cs typeface="Calibri"/>
              </a:rPr>
              <a:t>dispositifs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technologique</a:t>
            </a:r>
            <a:r>
              <a:rPr lang="en-US" sz="2400" dirty="0">
                <a:cs typeface="Calibri"/>
              </a:rPr>
              <a:t> et sanitaire.</a:t>
            </a:r>
          </a:p>
        </p:txBody>
      </p:sp>
    </p:spTree>
    <p:extLst>
      <p:ext uri="{BB962C8B-B14F-4D97-AF65-F5344CB8AC3E}">
        <p14:creationId xmlns:p14="http://schemas.microsoft.com/office/powerpoint/2010/main" val="290973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7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00E993-6186-4A09-8CAD-27CA49BC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 Le matériel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4C343-DBA2-48AE-A8B2-77ADA393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Salle </a:t>
            </a:r>
            <a:r>
              <a:rPr lang="en-US" sz="2400" b="1" dirty="0" err="1">
                <a:ea typeface="+mn-lt"/>
                <a:cs typeface="+mn-lt"/>
              </a:rPr>
              <a:t>virtuelle</a:t>
            </a:r>
            <a:endParaRPr lang="en-US" sz="2400" b="1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 err="1">
                <a:cs typeface="Calibri"/>
              </a:rPr>
              <a:t>Utiliser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une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plateforme</a:t>
            </a:r>
            <a:r>
              <a:rPr lang="en-US" sz="2400" dirty="0">
                <a:cs typeface="Calibri"/>
              </a:rPr>
              <a:t> et des </a:t>
            </a:r>
            <a:r>
              <a:rPr lang="en-US" sz="2400" dirty="0" err="1">
                <a:cs typeface="Calibri"/>
              </a:rPr>
              <a:t>outils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virtuels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familiers</a:t>
            </a:r>
            <a:r>
              <a:rPr lang="en-US" sz="2400" dirty="0">
                <a:cs typeface="Calibri"/>
              </a:rPr>
              <a:t> et </a:t>
            </a:r>
            <a:r>
              <a:rPr lang="en-US" sz="2400" dirty="0" err="1">
                <a:cs typeface="Calibri"/>
              </a:rPr>
              <a:t>accessibles</a:t>
            </a:r>
            <a:r>
              <a:rPr lang="en-US" sz="2400" dirty="0">
                <a:cs typeface="Calibri"/>
              </a:rPr>
              <a:t> pour le </a:t>
            </a:r>
            <a:r>
              <a:rPr lang="en-US" sz="2400" dirty="0" err="1">
                <a:cs typeface="Calibri"/>
              </a:rPr>
              <a:t>dépôt</a:t>
            </a:r>
            <a:r>
              <a:rPr lang="en-US" sz="2400" dirty="0">
                <a:cs typeface="Calibri"/>
              </a:rPr>
              <a:t> de documents et les </a:t>
            </a:r>
            <a:r>
              <a:rPr lang="en-US" sz="2400" dirty="0" err="1">
                <a:cs typeface="Calibri"/>
              </a:rPr>
              <a:t>activités</a:t>
            </a:r>
            <a:endParaRPr lang="en-US" sz="2400" dirty="0" err="1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>
                <a:cs typeface="Calibri"/>
              </a:rPr>
              <a:t>Limiter la manipulation </a:t>
            </a:r>
            <a:r>
              <a:rPr lang="en-US" sz="2400" dirty="0" err="1">
                <a:cs typeface="Calibri"/>
              </a:rPr>
              <a:t>d'outils</a:t>
            </a:r>
            <a:r>
              <a:rPr lang="en-US" sz="2400" dirty="0">
                <a:cs typeface="Calibri"/>
              </a:rPr>
              <a:t> pour </a:t>
            </a:r>
            <a:r>
              <a:rPr lang="en-US" sz="2400" dirty="0" err="1">
                <a:cs typeface="Calibri"/>
              </a:rPr>
              <a:t>tous</a:t>
            </a:r>
            <a:endParaRPr lang="en-US" sz="2400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 dirty="0">
                <a:cs typeface="Calibri"/>
              </a:rPr>
              <a:t>Salle physique</a:t>
            </a: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>
                <a:cs typeface="Calibri"/>
              </a:rPr>
              <a:t>Faire des </a:t>
            </a:r>
            <a:r>
              <a:rPr lang="en-US" sz="2400" dirty="0" err="1">
                <a:cs typeface="Calibri"/>
              </a:rPr>
              <a:t>essais</a:t>
            </a:r>
            <a:r>
              <a:rPr lang="en-US" sz="2400" dirty="0">
                <a:cs typeface="Calibri"/>
              </a:rPr>
              <a:t> avec </a:t>
            </a:r>
            <a:r>
              <a:rPr lang="en-US" sz="2400" dirty="0" err="1">
                <a:cs typeface="Calibri"/>
              </a:rPr>
              <a:t>l'équipement</a:t>
            </a:r>
            <a:r>
              <a:rPr lang="en-US" sz="2400" dirty="0">
                <a:cs typeface="Calibri"/>
              </a:rPr>
              <a:t> de la salle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>
                <a:cs typeface="Calibri"/>
              </a:rPr>
              <a:t>Exploiter la salle de </a:t>
            </a:r>
            <a:r>
              <a:rPr lang="en-US" sz="2400" dirty="0" err="1">
                <a:cs typeface="Calibri"/>
              </a:rPr>
              <a:t>classe</a:t>
            </a:r>
            <a:r>
              <a:rPr lang="en-US" sz="2400" dirty="0">
                <a:cs typeface="Calibri"/>
              </a:rPr>
              <a:t> physique : tableau, </a:t>
            </a:r>
            <a:r>
              <a:rPr lang="en-US" sz="2400" dirty="0" err="1">
                <a:cs typeface="Calibri"/>
              </a:rPr>
              <a:t>craies</a:t>
            </a:r>
            <a:r>
              <a:rPr lang="en-US" sz="2400" dirty="0">
                <a:cs typeface="Calibri"/>
              </a:rPr>
              <a:t>; changer la disposition des tables pour les travaux </a:t>
            </a:r>
            <a:r>
              <a:rPr lang="en-US" sz="2400" dirty="0" err="1">
                <a:cs typeface="Calibri"/>
              </a:rPr>
              <a:t>d'équipe</a:t>
            </a:r>
            <a:r>
              <a:rPr lang="en-US" sz="2400" dirty="0">
                <a:cs typeface="Calibri"/>
              </a:rPr>
              <a:t>; </a:t>
            </a:r>
            <a:r>
              <a:rPr lang="en-US" sz="2400" dirty="0" err="1">
                <a:cs typeface="Calibri"/>
              </a:rPr>
              <a:t>distribuer</a:t>
            </a:r>
            <a:r>
              <a:rPr lang="en-US" sz="2400" dirty="0">
                <a:cs typeface="Calibri"/>
              </a:rPr>
              <a:t> des photocopies</a:t>
            </a:r>
          </a:p>
        </p:txBody>
      </p:sp>
    </p:spTree>
    <p:extLst>
      <p:ext uri="{BB962C8B-B14F-4D97-AF65-F5344CB8AC3E}">
        <p14:creationId xmlns:p14="http://schemas.microsoft.com/office/powerpoint/2010/main" val="398055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7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84D23E-CECB-4C2A-955F-9FC1C895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Déroulement du cours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29D7-03FB-4A02-9D13-DEF0CFC67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b="1" dirty="0" err="1">
                <a:cs typeface="Calibri"/>
              </a:rPr>
              <a:t>Scénariser</a:t>
            </a:r>
            <a:r>
              <a:rPr lang="en-US" sz="2400" b="1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le </a:t>
            </a:r>
            <a:r>
              <a:rPr lang="en-US" sz="2400" dirty="0" err="1">
                <a:cs typeface="Calibri"/>
              </a:rPr>
              <a:t>cours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façon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détaillée</a:t>
            </a:r>
            <a:r>
              <a:rPr lang="en-US" sz="2400" dirty="0">
                <a:cs typeface="Calibri"/>
              </a:rPr>
              <a:t> (</a:t>
            </a:r>
            <a:r>
              <a:rPr lang="en-US" sz="2400" dirty="0" err="1">
                <a:cs typeface="Calibri"/>
              </a:rPr>
              <a:t>Contenu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activités</a:t>
            </a:r>
            <a:r>
              <a:rPr lang="en-US" sz="2400" dirty="0">
                <a:cs typeface="Calibri"/>
              </a:rPr>
              <a:t>, matériel et </a:t>
            </a:r>
            <a:r>
              <a:rPr lang="en-US" sz="2400" b="1" dirty="0" err="1">
                <a:cs typeface="Calibri"/>
              </a:rPr>
              <a:t>déplacements</a:t>
            </a:r>
            <a:r>
              <a:rPr lang="en-US" sz="2400" dirty="0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  </a:t>
            </a: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    </a:t>
            </a:r>
            <a:r>
              <a:rPr lang="en-US" sz="2400" u="sng" dirty="0">
                <a:cs typeface="Calibri"/>
              </a:rPr>
              <a:t> </a:t>
            </a:r>
            <a:r>
              <a:rPr lang="en-US" sz="2400" u="sng" dirty="0" err="1">
                <a:cs typeface="Calibri"/>
              </a:rPr>
              <a:t>Moins</a:t>
            </a:r>
            <a:r>
              <a:rPr lang="en-US" sz="2400" u="sng" dirty="0">
                <a:cs typeface="Calibri"/>
              </a:rPr>
              <a:t> de </a:t>
            </a:r>
            <a:r>
              <a:rPr lang="en-US" sz="2400" u="sng" dirty="0" err="1">
                <a:cs typeface="Calibri"/>
              </a:rPr>
              <a:t>spontanéité</a:t>
            </a:r>
            <a:r>
              <a:rPr lang="en-US" sz="2400" u="sng" dirty="0">
                <a:cs typeface="Calibri"/>
              </a:rPr>
              <a:t> et de </a:t>
            </a:r>
            <a:r>
              <a:rPr lang="en-US" sz="2400" u="sng" dirty="0" err="1">
                <a:cs typeface="Calibri"/>
              </a:rPr>
              <a:t>liberté</a:t>
            </a:r>
            <a:r>
              <a:rPr lang="en-US" sz="2400" u="sng" dirty="0">
                <a:cs typeface="Calibri"/>
              </a:rPr>
              <a:t> de </a:t>
            </a:r>
            <a:r>
              <a:rPr lang="en-US" sz="2400" u="sng" dirty="0" err="1">
                <a:cs typeface="Calibri"/>
              </a:rPr>
              <a:t>mouvement</a:t>
            </a:r>
            <a:r>
              <a:rPr lang="en-US" sz="2400" u="sng" dirty="0">
                <a:cs typeface="Calibri"/>
              </a:rPr>
              <a:t> par rapport à un </a:t>
            </a:r>
            <a:r>
              <a:rPr lang="en-US" sz="2400" u="sng" dirty="0" err="1">
                <a:cs typeface="Calibri"/>
              </a:rPr>
              <a:t>cours</a:t>
            </a:r>
            <a:r>
              <a:rPr lang="en-US" sz="2400" u="sng" dirty="0">
                <a:cs typeface="Calibri"/>
              </a:rPr>
              <a:t> </a:t>
            </a:r>
            <a:r>
              <a:rPr lang="en-US" sz="2400" u="sng" dirty="0" err="1">
                <a:cs typeface="Calibri"/>
              </a:rPr>
              <a:t>en</a:t>
            </a:r>
            <a:r>
              <a:rPr lang="en-US" sz="2400" u="sng" dirty="0">
                <a:cs typeface="Calibri"/>
              </a:rPr>
              <a:t> </a:t>
            </a:r>
            <a:r>
              <a:rPr lang="en-US" sz="2400" u="sng" dirty="0" err="1">
                <a:cs typeface="Calibri"/>
              </a:rPr>
              <a:t>présentiel</a:t>
            </a:r>
            <a:r>
              <a:rPr lang="en-US" sz="2400" u="sng" dirty="0">
                <a:cs typeface="Calibri"/>
              </a:rPr>
              <a:t> </a:t>
            </a:r>
            <a:r>
              <a:rPr lang="en-US" sz="2400" u="sng" dirty="0" err="1">
                <a:cs typeface="Calibri"/>
              </a:rPr>
              <a:t>classique</a:t>
            </a:r>
            <a:r>
              <a:rPr lang="en-US" sz="2400" u="sng" dirty="0">
                <a:cs typeface="Calibri"/>
              </a:rPr>
              <a:t> à cause des </a:t>
            </a:r>
            <a:r>
              <a:rPr lang="en-US" sz="2400" u="sng" dirty="0" err="1">
                <a:cs typeface="Calibri"/>
              </a:rPr>
              <a:t>caméras</a:t>
            </a:r>
            <a:r>
              <a:rPr lang="en-US" sz="2400" u="sng" dirty="0">
                <a:cs typeface="Calibri"/>
              </a:rPr>
              <a:t>, des </a:t>
            </a:r>
            <a:r>
              <a:rPr lang="en-US" sz="2400" u="sng" dirty="0" err="1">
                <a:cs typeface="Calibri"/>
              </a:rPr>
              <a:t>fils</a:t>
            </a:r>
            <a:r>
              <a:rPr lang="en-US" sz="2400" u="sng" dirty="0">
                <a:cs typeface="Calibri"/>
              </a:rPr>
              <a:t> et des </a:t>
            </a:r>
            <a:r>
              <a:rPr lang="en-US" sz="2400" u="sng" dirty="0" err="1">
                <a:cs typeface="Calibri"/>
              </a:rPr>
              <a:t>consignes</a:t>
            </a:r>
            <a:r>
              <a:rPr lang="en-US" sz="2400" u="sng" dirty="0">
                <a:cs typeface="Calibri"/>
              </a:rPr>
              <a:t> </a:t>
            </a:r>
            <a:r>
              <a:rPr lang="en-US" sz="2400" u="sng" dirty="0" err="1">
                <a:cs typeface="Calibri"/>
              </a:rPr>
              <a:t>sanitaires</a:t>
            </a:r>
            <a:r>
              <a:rPr lang="en-US" sz="2400" u="sng" dirty="0">
                <a:cs typeface="Calibri"/>
              </a:rPr>
              <a:t>.</a:t>
            </a:r>
            <a:endParaRPr lang="en-US" sz="2400" u="sng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endParaRPr lang="en-US" sz="2400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 err="1">
                <a:ea typeface="+mn-lt"/>
                <a:cs typeface="+mn-lt"/>
              </a:rPr>
              <a:t>Discuter</a:t>
            </a:r>
            <a:r>
              <a:rPr lang="en-US" sz="2400" dirty="0">
                <a:ea typeface="+mn-lt"/>
                <a:cs typeface="+mn-lt"/>
              </a:rPr>
              <a:t> au </a:t>
            </a:r>
            <a:r>
              <a:rPr lang="en-US" sz="2400" dirty="0" err="1">
                <a:ea typeface="+mn-lt"/>
                <a:cs typeface="+mn-lt"/>
              </a:rPr>
              <a:t>préalable</a:t>
            </a:r>
            <a:r>
              <a:rPr lang="en-US" sz="2400" dirty="0">
                <a:ea typeface="+mn-lt"/>
                <a:cs typeface="+mn-lt"/>
              </a:rPr>
              <a:t> avec </a:t>
            </a:r>
            <a:r>
              <a:rPr lang="en-US" sz="2400" b="1" dirty="0" err="1">
                <a:ea typeface="+mn-lt"/>
                <a:cs typeface="+mn-lt"/>
              </a:rPr>
              <a:t>l'assistant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pour se </a:t>
            </a:r>
            <a:r>
              <a:rPr lang="en-US" sz="2400" dirty="0" err="1">
                <a:ea typeface="+mn-lt"/>
                <a:cs typeface="+mn-lt"/>
              </a:rPr>
              <a:t>répartir</a:t>
            </a:r>
            <a:r>
              <a:rPr lang="en-US" sz="2400" dirty="0">
                <a:ea typeface="+mn-lt"/>
                <a:cs typeface="+mn-lt"/>
              </a:rPr>
              <a:t> les </a:t>
            </a:r>
            <a:r>
              <a:rPr lang="en-US" sz="2400" dirty="0" err="1">
                <a:ea typeface="+mn-lt"/>
                <a:cs typeface="+mn-lt"/>
              </a:rPr>
              <a:t>tâches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selon</a:t>
            </a:r>
            <a:r>
              <a:rPr lang="en-US" sz="2400" dirty="0">
                <a:ea typeface="+mn-lt"/>
                <a:cs typeface="+mn-lt"/>
              </a:rPr>
              <a:t> les </a:t>
            </a:r>
            <a:r>
              <a:rPr lang="en-US" sz="2400" dirty="0" err="1">
                <a:ea typeface="+mn-lt"/>
                <a:cs typeface="+mn-lt"/>
              </a:rPr>
              <a:t>activités</a:t>
            </a:r>
            <a:r>
              <a:rPr lang="en-US" sz="2400" dirty="0">
                <a:ea typeface="+mn-lt"/>
                <a:cs typeface="+mn-lt"/>
              </a:rPr>
              <a:t> ; </a:t>
            </a:r>
            <a:r>
              <a:rPr lang="en-US" sz="2400" dirty="0" err="1">
                <a:ea typeface="+mn-lt"/>
                <a:cs typeface="+mn-lt"/>
              </a:rPr>
              <a:t>déterminer</a:t>
            </a:r>
            <a:r>
              <a:rPr lang="en-US" sz="2400" dirty="0">
                <a:ea typeface="+mn-lt"/>
                <a:cs typeface="+mn-lt"/>
              </a:rPr>
              <a:t> le mode de participation des </a:t>
            </a:r>
            <a:r>
              <a:rPr lang="en-US" sz="2400" dirty="0" err="1">
                <a:ea typeface="+mn-lt"/>
                <a:cs typeface="+mn-lt"/>
              </a:rPr>
              <a:t>étudiants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marL="342900" indent="-342900">
              <a:buFont typeface="Wingdings,Sans-Serif" panose="020B0604020202020204" pitchFamily="34" charset="0"/>
              <a:buChar char="ü"/>
            </a:pPr>
            <a:endParaRPr lang="en-US" sz="2400">
              <a:ea typeface="+mn-lt"/>
              <a:cs typeface="+mn-lt"/>
            </a:endParaRPr>
          </a:p>
          <a:p>
            <a:pPr marL="342900" indent="-342900">
              <a:buFont typeface="Wingdings,Sans-Serif" panose="020B0604020202020204" pitchFamily="34" charset="0"/>
              <a:buChar char="ü"/>
            </a:pPr>
            <a:r>
              <a:rPr lang="en-US" sz="2400" dirty="0" err="1">
                <a:ea typeface="+mn-lt"/>
                <a:cs typeface="+mn-lt"/>
              </a:rPr>
              <a:t>Transmettre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b="1" dirty="0">
                <a:ea typeface="+mn-lt"/>
                <a:cs typeface="+mn-lt"/>
              </a:rPr>
              <a:t>aux </a:t>
            </a:r>
            <a:r>
              <a:rPr lang="en-US" sz="2400" b="1" dirty="0" err="1">
                <a:ea typeface="+mn-lt"/>
                <a:cs typeface="+mn-lt"/>
              </a:rPr>
              <a:t>étudiants</a:t>
            </a:r>
            <a:r>
              <a:rPr lang="en-US" sz="2400" dirty="0">
                <a:ea typeface="+mn-lt"/>
                <a:cs typeface="+mn-lt"/>
              </a:rPr>
              <a:t> le plan du </a:t>
            </a:r>
            <a:r>
              <a:rPr lang="en-US" sz="2400" dirty="0" err="1">
                <a:ea typeface="+mn-lt"/>
                <a:cs typeface="+mn-lt"/>
              </a:rPr>
              <a:t>cours</a:t>
            </a:r>
            <a:r>
              <a:rPr lang="en-US" sz="2400" dirty="0">
                <a:ea typeface="+mn-lt"/>
                <a:cs typeface="+mn-lt"/>
              </a:rPr>
              <a:t>, les documents et les </a:t>
            </a:r>
            <a:r>
              <a:rPr lang="en-US" sz="2400" dirty="0" err="1">
                <a:ea typeface="+mn-lt"/>
                <a:cs typeface="+mn-lt"/>
              </a:rPr>
              <a:t>consignes</a:t>
            </a:r>
            <a:r>
              <a:rPr lang="en-US" sz="2400" dirty="0">
                <a:ea typeface="+mn-lt"/>
                <a:cs typeface="+mn-lt"/>
              </a:rPr>
              <a:t> (mode de participation aux </a:t>
            </a:r>
            <a:r>
              <a:rPr lang="en-US" sz="2400" dirty="0" err="1">
                <a:ea typeface="+mn-lt"/>
                <a:cs typeface="+mn-lt"/>
              </a:rPr>
              <a:t>activités</a:t>
            </a:r>
            <a:r>
              <a:rPr lang="en-US" sz="2400" dirty="0">
                <a:ea typeface="+mn-lt"/>
                <a:cs typeface="+mn-lt"/>
              </a:rPr>
              <a:t>) </a:t>
            </a:r>
            <a:r>
              <a:rPr lang="en-US" sz="2400" dirty="0" err="1">
                <a:ea typeface="+mn-lt"/>
                <a:cs typeface="+mn-lt"/>
              </a:rPr>
              <a:t>avant</a:t>
            </a:r>
            <a:r>
              <a:rPr lang="en-US" sz="2400" dirty="0">
                <a:ea typeface="+mn-lt"/>
                <a:cs typeface="+mn-lt"/>
              </a:rPr>
              <a:t> le </a:t>
            </a:r>
            <a:r>
              <a:rPr lang="en-US" sz="2400" dirty="0" err="1">
                <a:ea typeface="+mn-lt"/>
                <a:cs typeface="+mn-lt"/>
              </a:rPr>
              <a:t>cours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711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picture containing text, indoor, floor, wall&#10;&#10;Description automatically generated">
            <a:extLst>
              <a:ext uri="{FF2B5EF4-FFF2-40B4-BE49-F238E27FC236}">
                <a16:creationId xmlns:a16="http://schemas.microsoft.com/office/drawing/2014/main" id="{4BD9E99B-DEB2-4445-999C-A1F2D569E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EDF16-6118-45F0-9BCA-6317D1416DCD}"/>
              </a:ext>
            </a:extLst>
          </p:cNvPr>
          <p:cNvSpPr txBox="1"/>
          <p:nvPr/>
        </p:nvSpPr>
        <p:spPr>
          <a:xfrm>
            <a:off x="-56536" y="627297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Julieta Torres, </a:t>
            </a:r>
            <a:r>
              <a:rPr lang="en-US" sz="1600" dirty="0" err="1"/>
              <a:t>technicienne</a:t>
            </a:r>
            <a:endParaRPr lang="en-US" sz="1600" dirty="0" err="1">
              <a:cs typeface="Calibri"/>
            </a:endParaRPr>
          </a:p>
          <a:p>
            <a:r>
              <a:rPr lang="en-US" sz="1600" dirty="0">
                <a:cs typeface="Calibri"/>
              </a:rPr>
              <a:t>au </a:t>
            </a:r>
            <a:r>
              <a:rPr lang="en-US" sz="1600" dirty="0" err="1">
                <a:cs typeface="Calibri"/>
              </a:rPr>
              <a:t>laboratoire</a:t>
            </a:r>
            <a:r>
              <a:rPr lang="en-US" sz="1600" dirty="0">
                <a:cs typeface="Calibri"/>
              </a:rPr>
              <a:t> de </a:t>
            </a:r>
            <a:r>
              <a:rPr lang="en-US" sz="1600" dirty="0" err="1">
                <a:cs typeface="Calibri"/>
              </a:rPr>
              <a:t>langues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106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43F7674C87745B9260CCE509BE631" ma:contentTypeVersion="16" ma:contentTypeDescription="Create a new document." ma:contentTypeScope="" ma:versionID="53cfe1f1bf4978cb6f6e25a4b662fb92">
  <xsd:schema xmlns:xsd="http://www.w3.org/2001/XMLSchema" xmlns:xs="http://www.w3.org/2001/XMLSchema" xmlns:p="http://schemas.microsoft.com/office/2006/metadata/properties" xmlns:ns2="d61cc46a-61cc-4444-a992-200bdfd3bd34" xmlns:ns3="7381ce31-256a-4588-9edd-b7be39286c68" targetNamespace="http://schemas.microsoft.com/office/2006/metadata/properties" ma:root="true" ma:fieldsID="6058f4f2810b7de155915b42a85d87c9" ns2:_="" ns3:_="">
    <xsd:import namespace="d61cc46a-61cc-4444-a992-200bdfd3bd34"/>
    <xsd:import namespace="7381ce31-256a-4588-9edd-b7be39286c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cc46a-61cc-4444-a992-200bdfd3b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b896fa-f975-4241-972e-2e922d8f57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1ce31-256a-4588-9edd-b7be39286c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b520af-51c0-4fb8-b4da-d64a4c6b720c}" ma:internalName="TaxCatchAll" ma:showField="CatchAllData" ma:web="7381ce31-256a-4588-9edd-b7be39286c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1cc46a-61cc-4444-a992-200bdfd3bd34">
      <Terms xmlns="http://schemas.microsoft.com/office/infopath/2007/PartnerControls"/>
    </lcf76f155ced4ddcb4097134ff3c332f>
    <TaxCatchAll xmlns="7381ce31-256a-4588-9edd-b7be39286c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9E9F31-2B1F-4BEC-A0EB-9A852FFCD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cc46a-61cc-4444-a992-200bdfd3bd34"/>
    <ds:schemaRef ds:uri="7381ce31-256a-4588-9edd-b7be39286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4A94C9-C40C-4939-B2DD-4EEA5F85C35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61cc46a-61cc-4444-a992-200bdfd3bd34"/>
    <ds:schemaRef ds:uri="http://schemas.microsoft.com/office/infopath/2007/PartnerControls"/>
    <ds:schemaRef ds:uri="http://purl.org/dc/terms/"/>
    <ds:schemaRef ds:uri="7381ce31-256a-4588-9edd-b7be39286c6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0EE33A-1244-4BA2-BD70-222C733FD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945</Words>
  <Application>Microsoft Office PowerPoint</Application>
  <PresentationFormat>Grand écran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Wingdings,Sans-Serif</vt:lpstr>
      <vt:lpstr>office theme</vt:lpstr>
      <vt:lpstr>Classes comodales au collège Dawson</vt:lpstr>
      <vt:lpstr>2 articles publiés dans Profweb</vt:lpstr>
      <vt:lpstr>Plan de la présentation</vt:lpstr>
      <vt:lpstr>Le contexte d'enseignement</vt:lpstr>
      <vt:lpstr>1. La planification du cours comodal  </vt:lpstr>
      <vt:lpstr>Le contenu</vt:lpstr>
      <vt:lpstr> Le matériel</vt:lpstr>
      <vt:lpstr>Déroulement du cours</vt:lpstr>
      <vt:lpstr>Présentation PowerPoint</vt:lpstr>
      <vt:lpstr>2. Le rôle de l'assistant dans la classe comodale</vt:lpstr>
      <vt:lpstr>Le rôle de l'assistant (suite)</vt:lpstr>
      <vt:lpstr>3. La classe comodale, une classe sans-papier?</vt:lpstr>
      <vt:lpstr>La classe comodale, une classe sans papier? (suite)</vt:lpstr>
      <vt:lpstr>La classe comodale, une classe sans papier? (fin)</vt:lpstr>
      <vt:lpstr>Les avantages de l'enseignement comodal</vt:lpstr>
      <vt:lpstr>Inconvénients de l'enseignement comodal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Chantale Giguere</dc:creator>
  <cp:lastModifiedBy>Chantale Giguere</cp:lastModifiedBy>
  <cp:revision>1456</cp:revision>
  <dcterms:created xsi:type="dcterms:W3CDTF">2021-05-04T03:13:49Z</dcterms:created>
  <dcterms:modified xsi:type="dcterms:W3CDTF">2022-06-09T19:38:00Z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0x0101001DF43F7674C87745B9260CCE509BE631</vt:lpwstr>
  </property>
</Properties>
</file>