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https://forms.office.com/r/31qEEWhDZ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05E78-EEE5-4B7D-8DFD-7A962D534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CA" dirty="0"/>
              <a:t>Présentation du Cours de Relation d’aide  -  BXNUZ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EB178E8-9C87-1272-AD91-9C7019D95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23"/>
    </mc:Choice>
    <mc:Fallback xmlns="">
      <p:transition spd="slow" advTm="26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36D699-585C-4DE4-A08F-C2DE5E28FB7D}"/>
              </a:ext>
            </a:extLst>
          </p:cNvPr>
          <p:cNvSpPr txBox="1"/>
          <p:nvPr/>
        </p:nvSpPr>
        <p:spPr>
          <a:xfrm rot="10800000" flipV="1">
            <a:off x="1571346" y="1990051"/>
            <a:ext cx="8913181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</a:rPr>
              <a:t>Pour toute demande d’information :</a:t>
            </a:r>
          </a:p>
          <a:p>
            <a:pPr marL="0" indent="0" algn="ctr">
              <a:buNone/>
            </a:pPr>
            <a:endParaRPr lang="fr-CA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CA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pPr marL="0" indent="0" algn="ctr">
              <a:buNone/>
            </a:pP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Véronique Millet </a:t>
            </a: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</a:rPr>
              <a:t>(par </a:t>
            </a:r>
            <a:r>
              <a:rPr lang="fr-CA" sz="2800" b="1" u="sng" dirty="0">
                <a:solidFill>
                  <a:schemeClr val="accent3">
                    <a:lumMod val="75000"/>
                  </a:schemeClr>
                </a:solidFill>
              </a:rPr>
              <a:t>MIO</a:t>
            </a: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9DFED2-12A1-447D-BB68-F42465707BC5}"/>
              </a:ext>
            </a:extLst>
          </p:cNvPr>
          <p:cNvSpPr txBox="1"/>
          <p:nvPr/>
        </p:nvSpPr>
        <p:spPr>
          <a:xfrm>
            <a:off x="523783" y="186431"/>
            <a:ext cx="8627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Merci de votre intérêt!</a:t>
            </a:r>
            <a:endParaRPr lang="fr-C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2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899C4B5-3DBA-48BC-BA65-FC3626FF1A44}"/>
              </a:ext>
            </a:extLst>
          </p:cNvPr>
          <p:cNvSpPr txBox="1"/>
          <p:nvPr/>
        </p:nvSpPr>
        <p:spPr>
          <a:xfrm>
            <a:off x="363794" y="717754"/>
            <a:ext cx="11301464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800" dirty="0"/>
              <a:t>103 </a:t>
            </a:r>
            <a:r>
              <a:rPr lang="fr-CA" sz="2800" b="1" dirty="0"/>
              <a:t>A</a:t>
            </a:r>
            <a:r>
              <a:rPr lang="fr-CA" sz="2800" dirty="0"/>
              <a:t>			</a:t>
            </a:r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fr-CA" sz="2800" dirty="0"/>
              <a:t>			</a:t>
            </a:r>
            <a:r>
              <a:rPr lang="fr-CA" sz="2800" dirty="0">
                <a:highlight>
                  <a:srgbClr val="FFFF00"/>
                </a:highlight>
              </a:rPr>
              <a:t>103 </a:t>
            </a:r>
            <a:r>
              <a:rPr lang="fr-CA" sz="2800" b="1" dirty="0">
                <a:highlight>
                  <a:srgbClr val="FFFF00"/>
                </a:highlight>
              </a:rPr>
              <a:t>B</a:t>
            </a:r>
            <a:r>
              <a:rPr lang="fr-CA" sz="2800" dirty="0">
                <a:highlight>
                  <a:srgbClr val="FFFF00"/>
                </a:highlight>
              </a:rPr>
              <a:t> :</a:t>
            </a:r>
          </a:p>
          <a:p>
            <a:r>
              <a:rPr lang="fr-CA" sz="2800" dirty="0"/>
              <a:t>										</a:t>
            </a:r>
            <a:r>
              <a:rPr lang="fr-CA" sz="2800" dirty="0">
                <a:highlight>
                  <a:srgbClr val="FFFF00"/>
                </a:highlight>
              </a:rPr>
              <a:t>BXN :  Arts et Lettres</a:t>
            </a:r>
          </a:p>
          <a:p>
            <a:endParaRPr lang="fr-CA" sz="2800" dirty="0">
              <a:highlight>
                <a:srgbClr val="FFFF00"/>
              </a:highlight>
            </a:endParaRPr>
          </a:p>
          <a:p>
            <a:r>
              <a:rPr lang="fr-CA" sz="2800" dirty="0"/>
              <a:t>										</a:t>
            </a:r>
            <a:r>
              <a:rPr lang="fr-CA" sz="2800" dirty="0">
                <a:highlight>
                  <a:srgbClr val="FFFF00"/>
                </a:highlight>
              </a:rPr>
              <a:t>BXU :  Sciences humaines</a:t>
            </a:r>
          </a:p>
          <a:p>
            <a:endParaRPr lang="fr-CA" sz="2800" dirty="0">
              <a:highlight>
                <a:srgbClr val="FFFF00"/>
              </a:highlight>
            </a:endParaRPr>
          </a:p>
          <a:p>
            <a:r>
              <a:rPr lang="fr-CA" sz="2800" dirty="0"/>
              <a:t>										</a:t>
            </a:r>
            <a:r>
              <a:rPr lang="fr-CA" sz="2800" dirty="0">
                <a:highlight>
                  <a:srgbClr val="FFFF00"/>
                </a:highlight>
              </a:rPr>
              <a:t>BXZ :  Sciences et techniques</a:t>
            </a:r>
          </a:p>
          <a:p>
            <a:endParaRPr lang="fr-CA" sz="2800" dirty="0">
              <a:highlight>
                <a:srgbClr val="FFFF00"/>
              </a:highlight>
            </a:endParaRPr>
          </a:p>
          <a:p>
            <a:r>
              <a:rPr lang="fr-CA" sz="2800" dirty="0"/>
              <a:t>		</a:t>
            </a:r>
            <a:r>
              <a:rPr lang="fr-CA" sz="2800" b="1" dirty="0">
                <a:solidFill>
                  <a:srgbClr val="FF0000"/>
                </a:solidFill>
              </a:rPr>
              <a:t>OU</a:t>
            </a:r>
          </a:p>
          <a:p>
            <a:endParaRPr lang="fr-CA" sz="2800" dirty="0"/>
          </a:p>
          <a:p>
            <a:r>
              <a:rPr lang="fr-CA" sz="2800" dirty="0"/>
              <a:t>Autre choix : 			</a:t>
            </a:r>
            <a:r>
              <a:rPr lang="fr-CA" sz="5400" dirty="0">
                <a:highlight>
                  <a:srgbClr val="00FF00"/>
                </a:highlight>
              </a:rPr>
              <a:t>BXNUZ : Relation d’aide</a:t>
            </a:r>
          </a:p>
        </p:txBody>
      </p:sp>
    </p:spTree>
    <p:extLst>
      <p:ext uri="{BB962C8B-B14F-4D97-AF65-F5344CB8AC3E}">
        <p14:creationId xmlns:p14="http://schemas.microsoft.com/office/powerpoint/2010/main" val="307682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0BC217-D197-4A8C-8453-163339B92957}"/>
              </a:ext>
            </a:extLst>
          </p:cNvPr>
          <p:cNvSpPr txBox="1"/>
          <p:nvPr/>
        </p:nvSpPr>
        <p:spPr>
          <a:xfrm>
            <a:off x="1022555" y="2025444"/>
            <a:ext cx="10353368" cy="3385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A" sz="2800" dirty="0"/>
              <a:t>RELATION D’AIDE À L’APPRENTISSAGE </a:t>
            </a:r>
          </a:p>
          <a:p>
            <a:pPr algn="ctr"/>
            <a:r>
              <a:rPr lang="fr-CA" sz="2800" dirty="0"/>
              <a:t>DU FRANÇAIS LANGUE SECONDE </a:t>
            </a:r>
          </a:p>
          <a:p>
            <a:pPr algn="ctr"/>
            <a:r>
              <a:rPr lang="fr-CA" sz="2800" dirty="0"/>
              <a:t>(tutorat)</a:t>
            </a:r>
            <a:br>
              <a:rPr lang="fr-CA" sz="2800" dirty="0"/>
            </a:br>
            <a:br>
              <a:rPr lang="fr-CA" sz="2800" dirty="0"/>
            </a:br>
            <a:r>
              <a:rPr lang="fr-CA" sz="2800" dirty="0"/>
              <a:t>602-BXNUZ-DW</a:t>
            </a:r>
            <a:br>
              <a:rPr lang="fr-CA" sz="2800" dirty="0"/>
            </a:br>
            <a:r>
              <a:rPr lang="fr-CA" sz="2800" dirty="0"/>
              <a:t>sections 40 et 41</a:t>
            </a:r>
            <a:br>
              <a:rPr lang="fr-CA" sz="2800" dirty="0"/>
            </a:br>
            <a:r>
              <a:rPr lang="fr-CA" sz="2800" dirty="0"/>
              <a:t>contingenté à 2 X 20 élèves</a:t>
            </a:r>
            <a:br>
              <a:rPr lang="fr-CA" sz="1800" dirty="0"/>
            </a:b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9FEF4C-3843-4387-82B8-82154E74671E}"/>
              </a:ext>
            </a:extLst>
          </p:cNvPr>
          <p:cNvSpPr txBox="1"/>
          <p:nvPr/>
        </p:nvSpPr>
        <p:spPr>
          <a:xfrm>
            <a:off x="2261420" y="492907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</a:rPr>
              <a:t>Professeure à contacter pour en savoir plus :</a:t>
            </a:r>
          </a:p>
          <a:p>
            <a:pPr marL="0" indent="0" algn="ctr">
              <a:buNone/>
            </a:pP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Véronique Millet </a:t>
            </a: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</a:rPr>
              <a:t>(par </a:t>
            </a:r>
            <a:r>
              <a:rPr lang="fr-CA" sz="2800" b="1" u="sng" dirty="0">
                <a:solidFill>
                  <a:schemeClr val="accent3">
                    <a:lumMod val="75000"/>
                  </a:schemeClr>
                </a:solidFill>
              </a:rPr>
              <a:t>MIO</a:t>
            </a: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971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FEB909-5609-4CCB-BEB6-868E6F066C7D}"/>
              </a:ext>
            </a:extLst>
          </p:cNvPr>
          <p:cNvSpPr txBox="1"/>
          <p:nvPr/>
        </p:nvSpPr>
        <p:spPr>
          <a:xfrm>
            <a:off x="668595" y="2094271"/>
            <a:ext cx="8482780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CA" sz="2800" dirty="0"/>
              <a:t>Révision de notions grammaticales</a:t>
            </a:r>
          </a:p>
          <a:p>
            <a:endParaRPr lang="fr-CA" sz="2800" dirty="0"/>
          </a:p>
          <a:p>
            <a:r>
              <a:rPr lang="fr-CA" sz="2800" dirty="0"/>
              <a:t>Notions de relation d’aide</a:t>
            </a:r>
          </a:p>
          <a:p>
            <a:endParaRPr lang="fr-CA" sz="2800" dirty="0"/>
          </a:p>
          <a:p>
            <a:r>
              <a:rPr lang="fr-CA" sz="2800" dirty="0"/>
              <a:t>Évaluations (30%) </a:t>
            </a:r>
          </a:p>
          <a:p>
            <a:endParaRPr lang="fr-CA" sz="2800" dirty="0"/>
          </a:p>
          <a:p>
            <a:r>
              <a:rPr lang="fr-CA" sz="2800" dirty="0"/>
              <a:t>Préparation au projet spécifique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11E774-675A-4291-9902-14742C926382}"/>
              </a:ext>
            </a:extLst>
          </p:cNvPr>
          <p:cNvSpPr txBox="1"/>
          <p:nvPr/>
        </p:nvSpPr>
        <p:spPr>
          <a:xfrm>
            <a:off x="1809135" y="570272"/>
            <a:ext cx="68702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accent3">
                    <a:lumMod val="75000"/>
                  </a:schemeClr>
                </a:solidFill>
              </a:rPr>
              <a:t>Semaines 1 à 5</a:t>
            </a:r>
            <a:b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Préparation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au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tutorat</a:t>
            </a:r>
            <a:endParaRPr lang="fr-C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B048A30-A85E-4A11-98E9-57E4DE29D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9410" y="2197965"/>
            <a:ext cx="2649244" cy="26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627FE4C-4973-419A-A6B8-2FFAF42261A7}"/>
              </a:ext>
            </a:extLst>
          </p:cNvPr>
          <p:cNvSpPr txBox="1"/>
          <p:nvPr/>
        </p:nvSpPr>
        <p:spPr>
          <a:xfrm>
            <a:off x="324465" y="1356852"/>
            <a:ext cx="10500851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CA" sz="2800" u="sng" dirty="0"/>
              <a:t>Pas de cours : semaines 6 à 15</a:t>
            </a:r>
          </a:p>
          <a:p>
            <a:endParaRPr lang="fr-CA" sz="2800" dirty="0"/>
          </a:p>
          <a:p>
            <a:r>
              <a:rPr lang="fr-CA" sz="2800" u="sng" dirty="0"/>
              <a:t>Chaque tuteur-tutrice a 2 élèves</a:t>
            </a:r>
            <a:r>
              <a:rPr lang="fr-CA" sz="2800" dirty="0"/>
              <a:t>:</a:t>
            </a:r>
          </a:p>
          <a:p>
            <a:pPr lvl="1"/>
            <a:r>
              <a:rPr lang="fr-CA" sz="2800" dirty="0"/>
              <a:t>1 rencontre de 60 minutes par semaine avec chaque élève</a:t>
            </a:r>
          </a:p>
          <a:p>
            <a:pPr lvl="1"/>
            <a:r>
              <a:rPr lang="fr-CA" sz="2800" dirty="0"/>
              <a:t>18 rencontres = 18 rapports de travail (9 rencontres par élève) + 2 fiches de suivi (total de 40%)</a:t>
            </a:r>
          </a:p>
          <a:p>
            <a:pPr marL="320040" lvl="1" indent="0">
              <a:buNone/>
            </a:pPr>
            <a:endParaRPr lang="fr-CA" sz="2800" dirty="0"/>
          </a:p>
          <a:p>
            <a:r>
              <a:rPr lang="fr-CA" sz="2800" dirty="0"/>
              <a:t>Semaines 7 et 8 : projet oral : exposé (mini-séance de tutorat) (15%)</a:t>
            </a:r>
          </a:p>
          <a:p>
            <a:r>
              <a:rPr lang="fr-CA" sz="2800" dirty="0"/>
              <a:t>Semaine 10 : remise du projet écrit (15%)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E3A049-B73D-4D25-B352-C64CB327DA7F}"/>
              </a:ext>
            </a:extLst>
          </p:cNvPr>
          <p:cNvSpPr txBox="1"/>
          <p:nvPr/>
        </p:nvSpPr>
        <p:spPr>
          <a:xfrm>
            <a:off x="2241755" y="157316"/>
            <a:ext cx="69096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accent3">
                    <a:lumMod val="75000"/>
                  </a:schemeClr>
                </a:solidFill>
              </a:rPr>
              <a:t>Semaines 5 à 15</a:t>
            </a:r>
            <a:br>
              <a:rPr lang="fr-CA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CA" sz="3200" b="1" dirty="0">
                <a:solidFill>
                  <a:schemeClr val="accent3">
                    <a:lumMod val="75000"/>
                  </a:schemeClr>
                </a:solidFill>
              </a:rPr>
              <a:t>Tutorat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61F5C7-22E7-4F0A-BAB2-2228B1EA9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94185" y="250834"/>
            <a:ext cx="2173350" cy="21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68BE5D-F2D4-4528-B765-415C6911CCFD}"/>
              </a:ext>
            </a:extLst>
          </p:cNvPr>
          <p:cNvSpPr txBox="1"/>
          <p:nvPr/>
        </p:nvSpPr>
        <p:spPr>
          <a:xfrm>
            <a:off x="88491" y="751923"/>
            <a:ext cx="11326762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fr-FR" sz="2800" b="1" dirty="0">
                <a:solidFill>
                  <a:srgbClr val="C00000"/>
                </a:solidFill>
              </a:rPr>
              <a:t>1 - Évaluations 30% :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fr-FR" sz="2800" dirty="0"/>
              <a:t>4 quiz (2,5% chacun) : semaines 1 à 4 </a:t>
            </a:r>
          </a:p>
          <a:p>
            <a:pPr lvl="1"/>
            <a:r>
              <a:rPr lang="fr-FR" sz="2800" dirty="0"/>
              <a:t>1 test sur la théorie de la relation d’aide (10%) : semaine 5</a:t>
            </a:r>
          </a:p>
          <a:p>
            <a:pPr lvl="1"/>
            <a:r>
              <a:rPr lang="fr-FR" sz="2800" dirty="0"/>
              <a:t>Engagement : forums de classe (10%) : semaines 1 à 4</a:t>
            </a:r>
          </a:p>
          <a:p>
            <a:pPr lvl="1"/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fr-FR" sz="2800" b="1" dirty="0">
                <a:solidFill>
                  <a:srgbClr val="C00000"/>
                </a:solidFill>
              </a:rPr>
              <a:t>2 - Projet spécifique 30% :</a:t>
            </a:r>
          </a:p>
          <a:p>
            <a:pPr lvl="1"/>
            <a:r>
              <a:rPr lang="fr-FR" sz="2800" dirty="0"/>
              <a:t>Partie pratique (15%) : semaines 7 et 8 (mini-séances de tutorat)</a:t>
            </a:r>
          </a:p>
          <a:p>
            <a:pPr lvl="1"/>
            <a:r>
              <a:rPr lang="fr-FR" sz="2800" dirty="0"/>
              <a:t>Partie écrite à faire à la maison (15%) : à remettre à la semaine 10 (comptes rendus critiques des mini-séances de tutorat)</a:t>
            </a:r>
          </a:p>
          <a:p>
            <a:pPr marL="320040" lvl="1" indent="0">
              <a:buNone/>
            </a:pPr>
            <a:endParaRPr lang="fr-FR" sz="2800" dirty="0"/>
          </a:p>
          <a:p>
            <a:pPr marL="320040" lvl="1" indent="0">
              <a:buNone/>
            </a:pPr>
            <a:r>
              <a:rPr lang="fr-FR" sz="2800" b="1" dirty="0">
                <a:solidFill>
                  <a:srgbClr val="C00000"/>
                </a:solidFill>
              </a:rPr>
              <a:t> 3 - Tutorat 40% :</a:t>
            </a:r>
          </a:p>
          <a:p>
            <a:pPr marL="320040" lvl="1" indent="0">
              <a:buNone/>
            </a:pPr>
            <a:r>
              <a:rPr lang="fr-FR" sz="2800" dirty="0"/>
              <a:t> Rencontres hebdomadaires + rapports (36% : 2 élèves x 9 rencontres)</a:t>
            </a:r>
          </a:p>
          <a:p>
            <a:pPr marL="320040" lvl="1" indent="0">
              <a:buNone/>
            </a:pPr>
            <a:r>
              <a:rPr lang="fr-FR" sz="2800" dirty="0"/>
              <a:t> Fiches de suivi : à remettre à la fin du trimestre (2 x 2%)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6A64AD-D068-4757-8B76-C614614F4D0A}"/>
              </a:ext>
            </a:extLst>
          </p:cNvPr>
          <p:cNvSpPr txBox="1"/>
          <p:nvPr/>
        </p:nvSpPr>
        <p:spPr>
          <a:xfrm>
            <a:off x="2251587" y="167148"/>
            <a:ext cx="6899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Évaluations</a:t>
            </a:r>
            <a:endParaRPr lang="fr-C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9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36D699-585C-4DE4-A08F-C2DE5E28FB7D}"/>
              </a:ext>
            </a:extLst>
          </p:cNvPr>
          <p:cNvSpPr txBox="1"/>
          <p:nvPr/>
        </p:nvSpPr>
        <p:spPr>
          <a:xfrm rot="10800000" flipV="1">
            <a:off x="367897" y="940378"/>
            <a:ext cx="9969909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A" sz="2800" dirty="0"/>
              <a:t>Note de ≥ 75% en 103A 	</a:t>
            </a:r>
          </a:p>
          <a:p>
            <a:endParaRPr lang="fr-CA" sz="2800" dirty="0"/>
          </a:p>
          <a:p>
            <a:r>
              <a:rPr lang="fr-CA" sz="2800" dirty="0"/>
              <a:t>Être discipliné et organisé</a:t>
            </a:r>
          </a:p>
          <a:p>
            <a:endParaRPr lang="fr-CA" sz="2800" dirty="0"/>
          </a:p>
          <a:p>
            <a:r>
              <a:rPr lang="fr-CA" sz="2800" dirty="0"/>
              <a:t>Être patient et vouloir aider</a:t>
            </a:r>
          </a:p>
          <a:p>
            <a:endParaRPr lang="fr-CA" sz="2800" dirty="0"/>
          </a:p>
          <a:p>
            <a:r>
              <a:rPr lang="fr-CA" sz="2800" dirty="0"/>
              <a:t>Être prêt à travailler fort au début du trimestre</a:t>
            </a:r>
          </a:p>
          <a:p>
            <a:endParaRPr lang="fr-CA" sz="2800" dirty="0"/>
          </a:p>
          <a:p>
            <a:r>
              <a:rPr lang="fr-CA" sz="2800" dirty="0"/>
              <a:t>Être à l’aise en français, avoir un bon niveau de langue</a:t>
            </a:r>
          </a:p>
          <a:p>
            <a:endParaRPr lang="fr-CA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9DFED2-12A1-447D-BB68-F42465707BC5}"/>
              </a:ext>
            </a:extLst>
          </p:cNvPr>
          <p:cNvSpPr txBox="1"/>
          <p:nvPr/>
        </p:nvSpPr>
        <p:spPr>
          <a:xfrm>
            <a:off x="1406013" y="1"/>
            <a:ext cx="7745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Prérequis</a:t>
            </a:r>
            <a:endParaRPr lang="fr-C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9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65ABF67-8DC8-4C8B-9A77-923FF0309300}"/>
              </a:ext>
            </a:extLst>
          </p:cNvPr>
          <p:cNvSpPr txBox="1"/>
          <p:nvPr/>
        </p:nvSpPr>
        <p:spPr>
          <a:xfrm>
            <a:off x="257452" y="1443116"/>
            <a:ext cx="11514338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Si vous avez reçu ce document </a:t>
            </a:r>
            <a:r>
              <a:rPr lang="fr-CA" sz="2400" dirty="0" err="1"/>
              <a:t>PPt</a:t>
            </a:r>
            <a:r>
              <a:rPr lang="fr-CA" sz="2400" dirty="0"/>
              <a:t>, c’est que vous avez fait ou êtes en train de faire votre cours 103-A.</a:t>
            </a:r>
          </a:p>
          <a:p>
            <a:endParaRPr lang="fr-CA" sz="2400" dirty="0"/>
          </a:p>
          <a:p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Si le cours de Relation d’aide vous intéresse et que vous voulez faire du tutorat dans votre 2</a:t>
            </a:r>
            <a:r>
              <a:rPr lang="fr-CA" sz="2400" baseline="30000" dirty="0"/>
              <a:t>e</a:t>
            </a:r>
            <a:r>
              <a:rPr lang="fr-CA" sz="2400" dirty="0"/>
              <a:t> cours de français (cours « B »), </a:t>
            </a:r>
            <a:r>
              <a:rPr lang="fr-CA" sz="2400" dirty="0">
                <a:highlight>
                  <a:srgbClr val="FFFF00"/>
                </a:highlight>
              </a:rPr>
              <a:t>répondez à ce court sondage </a:t>
            </a:r>
            <a:r>
              <a:rPr lang="fr-CA" sz="2400" dirty="0"/>
              <a:t>(informations) avant le </a:t>
            </a:r>
            <a:r>
              <a:rPr lang="fr-CA" sz="2400" dirty="0">
                <a:highlight>
                  <a:srgbClr val="00FF00"/>
                </a:highlight>
              </a:rPr>
              <a:t>9 décembre 2022:</a:t>
            </a:r>
            <a:r>
              <a:rPr lang="fr-CA" sz="2400" dirty="0"/>
              <a:t> </a:t>
            </a:r>
            <a:r>
              <a:rPr lang="fr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C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https://forms.office.com/r/31qEEWhDZc</a:t>
            </a:r>
            <a:r>
              <a:rPr lang="fr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r-CA" sz="2400" dirty="0"/>
          </a:p>
          <a:p>
            <a:pPr marL="0" indent="0">
              <a:buNone/>
            </a:pPr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Vous serez alors </a:t>
            </a:r>
            <a:r>
              <a:rPr lang="fr-CA" sz="2400" b="1" u="sng" dirty="0"/>
              <a:t>pré-</a:t>
            </a:r>
            <a:r>
              <a:rPr lang="fr-CA" sz="2400" b="1" u="sng" dirty="0" err="1"/>
              <a:t>inscrit.e</a:t>
            </a:r>
            <a:r>
              <a:rPr lang="fr-CA" sz="2400" dirty="0"/>
              <a:t> au cours Relation d’aide 602-BXNUZ-DW : le cours apparaitra dans votre dossier au moment de </a:t>
            </a:r>
            <a:r>
              <a:rPr lang="fr-CA" sz="2400" u="sng" dirty="0"/>
              <a:t>votre inscription pour l’hiver 2023</a:t>
            </a:r>
            <a:r>
              <a:rPr lang="fr-CA" sz="2400" dirty="0"/>
              <a:t> et vous pourrez alors </a:t>
            </a:r>
            <a:r>
              <a:rPr lang="fr-CA" sz="2400" b="1" u="sng" dirty="0"/>
              <a:t>confirmer</a:t>
            </a:r>
            <a:r>
              <a:rPr lang="fr-CA" sz="2400" dirty="0"/>
              <a:t> ou </a:t>
            </a:r>
            <a:r>
              <a:rPr lang="fr-CA" sz="2400" b="1" u="sng" dirty="0"/>
              <a:t>changer</a:t>
            </a:r>
            <a:r>
              <a:rPr lang="fr-CA" sz="2400" dirty="0"/>
              <a:t> cette inscription.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0B4537-5874-44BA-9B0B-4F59A64C7D0C}"/>
              </a:ext>
            </a:extLst>
          </p:cNvPr>
          <p:cNvSpPr txBox="1"/>
          <p:nvPr/>
        </p:nvSpPr>
        <p:spPr>
          <a:xfrm>
            <a:off x="1396181" y="196645"/>
            <a:ext cx="7755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accent3">
                    <a:lumMod val="75000"/>
                  </a:schemeClr>
                </a:solidFill>
              </a:rPr>
              <a:t>Processus d’inscription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C7DE090-5FD5-265D-0BE4-C297DD001A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0466" y="196645"/>
            <a:ext cx="1324508" cy="13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1"/>
    </mc:Choice>
    <mc:Fallback xmlns="">
      <p:transition spd="slow" advTm="4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0845FA-C8A8-4B7A-A006-BA31E757FA9E}"/>
              </a:ext>
            </a:extLst>
          </p:cNvPr>
          <p:cNvSpPr txBox="1"/>
          <p:nvPr/>
        </p:nvSpPr>
        <p:spPr>
          <a:xfrm>
            <a:off x="383459" y="1288026"/>
            <a:ext cx="10825316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A" sz="2800" dirty="0"/>
              <a:t>La </a:t>
            </a:r>
            <a:r>
              <a:rPr lang="fr-CA" sz="2800" dirty="0">
                <a:highlight>
                  <a:srgbClr val="FFFF00"/>
                </a:highlight>
              </a:rPr>
              <a:t>pré-inscription</a:t>
            </a:r>
            <a:r>
              <a:rPr lang="fr-CA" sz="2800" dirty="0"/>
              <a:t> donne une </a:t>
            </a:r>
            <a:r>
              <a:rPr lang="fr-CA" sz="2800" b="1" u="sng" dirty="0"/>
              <a:t>priorité</a:t>
            </a:r>
            <a:r>
              <a:rPr lang="fr-CA" sz="2800" dirty="0"/>
              <a:t> et donne l’accès à l’inscription au cours, </a:t>
            </a:r>
            <a:r>
              <a:rPr lang="fr-CA" sz="2800" u="sng" dirty="0"/>
              <a:t>au moment des inscriptions</a:t>
            </a:r>
            <a:r>
              <a:rPr lang="fr-CA" sz="2800" dirty="0"/>
              <a:t>. Chaque étudiant retenu devra s’inscrire au moment des inscriptions.</a:t>
            </a:r>
          </a:p>
          <a:p>
            <a:endParaRPr lang="fr-CA" sz="2800" dirty="0"/>
          </a:p>
          <a:p>
            <a:r>
              <a:rPr lang="fr-CA" sz="2800" dirty="0">
                <a:highlight>
                  <a:srgbClr val="FFFF00"/>
                </a:highlight>
              </a:rPr>
              <a:t>Places limitées</a:t>
            </a:r>
            <a:r>
              <a:rPr lang="fr-CA" sz="2800" dirty="0"/>
              <a:t>  </a:t>
            </a:r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fr-CA" sz="2800" dirty="0"/>
              <a:t> vous devrez vous inscrire assez rapidement à l’ouverture des inscriptions.</a:t>
            </a:r>
          </a:p>
          <a:p>
            <a:endParaRPr lang="fr-CA" sz="2800" dirty="0"/>
          </a:p>
          <a:p>
            <a:r>
              <a:rPr lang="fr-CA" sz="2800" dirty="0"/>
              <a:t>Si le cours n’apparaît pas dans vos possibilités, c’est que les sections sont déjà pleines, vous êtes alors </a:t>
            </a:r>
            <a:r>
              <a:rPr lang="fr-CA" sz="2800" dirty="0" err="1"/>
              <a:t>placé.e.s</a:t>
            </a:r>
            <a:r>
              <a:rPr lang="fr-CA" sz="2800" dirty="0"/>
              <a:t> sur une </a:t>
            </a:r>
            <a:r>
              <a:rPr lang="fr-CA" sz="2800" u="sng" dirty="0"/>
              <a:t>liste d’attente</a:t>
            </a:r>
            <a:r>
              <a:rPr lang="fr-CA" sz="2800" dirty="0"/>
              <a:t>.</a:t>
            </a:r>
            <a:endParaRPr lang="en-CA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F7422F-37BF-4D1E-BD94-1B1A1E78256B}"/>
              </a:ext>
            </a:extLst>
          </p:cNvPr>
          <p:cNvSpPr txBox="1"/>
          <p:nvPr/>
        </p:nvSpPr>
        <p:spPr>
          <a:xfrm>
            <a:off x="1622324" y="314633"/>
            <a:ext cx="26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accent3">
                    <a:lumMod val="75000"/>
                  </a:schemeClr>
                </a:solidFill>
              </a:rPr>
              <a:t>Remarques</a:t>
            </a:r>
          </a:p>
        </p:txBody>
      </p:sp>
    </p:spTree>
    <p:extLst>
      <p:ext uri="{BB962C8B-B14F-4D97-AF65-F5344CB8AC3E}">
        <p14:creationId xmlns:p14="http://schemas.microsoft.com/office/powerpoint/2010/main" val="428840317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313</TotalTime>
  <Words>599</Words>
  <Application>Microsoft Office PowerPoint</Application>
  <PresentationFormat>Grand écran</PresentationFormat>
  <Paragraphs>76</Paragraphs>
  <Slides>10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Galerie</vt:lpstr>
      <vt:lpstr>Présentation du Cours de Relation d’aide  -  BXNUZ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Cours de Relation d’aide  -  BXNUZ</dc:title>
  <dc:creator>Véronique Millet</dc:creator>
  <cp:lastModifiedBy>Véronique Millet</cp:lastModifiedBy>
  <cp:revision>13</cp:revision>
  <dcterms:created xsi:type="dcterms:W3CDTF">2021-11-04T21:00:41Z</dcterms:created>
  <dcterms:modified xsi:type="dcterms:W3CDTF">2022-11-29T00:02:09Z</dcterms:modified>
</cp:coreProperties>
</file>