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60" r:id="rId7"/>
    <p:sldId id="261" r:id="rId8"/>
    <p:sldId id="284"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174" d="100"/>
          <a:sy n="174" d="100"/>
        </p:scale>
        <p:origin x="17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Students' self-assessed grade</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5-BEA4-4579-8F54-5A12A932767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BEA4-4579-8F54-5A12A932767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2-BEA4-4579-8F54-5A12A932767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3-BEA4-4579-8F54-5A12A932767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4-BEA4-4579-8F54-5A12A9327678}"/>
              </c:ext>
            </c:extLst>
          </c:dPt>
          <c:dLbls>
            <c:dLbl>
              <c:idx val="0"/>
              <c:tx>
                <c:rich>
                  <a:bodyPr/>
                  <a:lstStyle/>
                  <a:p>
                    <a:fld id="{644AF847-7743-4467-98F5-BDFE8C3B448F}"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A4-4579-8F54-5A12A9327678}"/>
                </c:ext>
              </c:extLst>
            </c:dLbl>
            <c:dLbl>
              <c:idx val="1"/>
              <c:tx>
                <c:rich>
                  <a:bodyPr/>
                  <a:lstStyle/>
                  <a:p>
                    <a:fld id="{91CB8212-BE8C-4C1E-AB98-5218AC01BF92}"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A4-4579-8F54-5A12A9327678}"/>
                </c:ext>
              </c:extLst>
            </c:dLbl>
            <c:dLbl>
              <c:idx val="2"/>
              <c:tx>
                <c:rich>
                  <a:bodyPr/>
                  <a:lstStyle/>
                  <a:p>
                    <a:fld id="{71F4E6E9-8CA5-4F4F-A06E-9EA4A31A3BAA}" type="PERCENTAGE">
                      <a:rPr lang="en-US"/>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A4-4579-8F54-5A12A9327678}"/>
                </c:ext>
              </c:extLst>
            </c:dLbl>
            <c:dLbl>
              <c:idx val="3"/>
              <c:layout>
                <c:manualLayout>
                  <c:x val="8.4187157110776317E-2"/>
                  <c:y val="5.110252702598294E-2"/>
                </c:manualLayout>
              </c:layout>
              <c:tx>
                <c:rich>
                  <a:bodyPr/>
                  <a:lstStyle/>
                  <a:p>
                    <a:fld id="{F656CE7A-FD04-413D-9E31-3E62CD4B0496}"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A4-4579-8F54-5A12A9327678}"/>
                </c:ext>
              </c:extLst>
            </c:dLbl>
            <c:dLbl>
              <c:idx val="4"/>
              <c:tx>
                <c:rich>
                  <a:bodyPr/>
                  <a:lstStyle/>
                  <a:p>
                    <a:fld id="{D71099F5-EF7A-4277-9A76-9224803DD2C8}"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EA4-4579-8F54-5A12A93276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Exactly the same as grade I gave them</c:v>
                </c:pt>
                <c:pt idx="1">
                  <c:v>5% higher or lower than grade I gave them</c:v>
                </c:pt>
                <c:pt idx="2">
                  <c:v>10% or more lower than grade I gave them</c:v>
                </c:pt>
                <c:pt idx="3">
                  <c:v>10% higher than grade I gave them</c:v>
                </c:pt>
                <c:pt idx="4">
                  <c:v>20% higher than grade I gave them</c:v>
                </c:pt>
              </c:strCache>
            </c:strRef>
          </c:cat>
          <c:val>
            <c:numRef>
              <c:f>Sheet1!$B$2:$B$6</c:f>
              <c:numCache>
                <c:formatCode>General</c:formatCode>
                <c:ptCount val="5"/>
                <c:pt idx="0">
                  <c:v>5</c:v>
                </c:pt>
                <c:pt idx="1">
                  <c:v>17</c:v>
                </c:pt>
                <c:pt idx="2">
                  <c:v>5</c:v>
                </c:pt>
                <c:pt idx="3">
                  <c:v>7</c:v>
                </c:pt>
                <c:pt idx="4">
                  <c:v>5</c:v>
                </c:pt>
              </c:numCache>
            </c:numRef>
          </c:val>
          <c:extLst>
            <c:ext xmlns:c16="http://schemas.microsoft.com/office/drawing/2014/chart" uri="{C3380CC4-5D6E-409C-BE32-E72D297353CC}">
              <c16:uniqueId val="{00000000-BEA4-4579-8F54-5A12A932767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466262029746296"/>
          <c:y val="0.29582781115398549"/>
          <c:w val="0.36908524972284595"/>
          <c:h val="0.43887826221608145"/>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D96155-6E69-4957-82E4-947E6B4842F8}"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41911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D96155-6E69-4957-82E4-947E6B4842F8}"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233964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C9D96155-6E69-4957-82E4-947E6B4842F8}"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159474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C9D96155-6E69-4957-82E4-947E6B4842F8}" type="datetimeFigureOut">
              <a:rPr lang="en-US"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236225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96155-6E69-4957-82E4-947E6B4842F8}"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310819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96155-6E69-4957-82E4-947E6B4842F8}"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282345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96155-6E69-4957-82E4-947E6B4842F8}"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427403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D96155-6E69-4957-82E4-947E6B4842F8}"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401509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D96155-6E69-4957-82E4-947E6B4842F8}"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46749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D96155-6E69-4957-82E4-947E6B4842F8}" type="datetimeFigureOut">
              <a:rPr lang="en-US" smtClean="0"/>
              <a:t>10/9/18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321800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96155-6E69-4957-82E4-947E6B4842F8}"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385891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96155-6E69-4957-82E4-947E6B4842F8}" type="datetimeFigureOut">
              <a:rPr lang="en-US"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382920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D96155-6E69-4957-82E4-947E6B4842F8}"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379887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C9D96155-6E69-4957-82E4-947E6B4842F8}" type="datetimeFigureOut">
              <a:rPr lang="en-US" smtClean="0"/>
              <a:t>10/9/18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F97380EE-3185-4949-9BB3-B1E294DA3320}" type="slidenum">
              <a:rPr lang="en-US" smtClean="0"/>
              <a:t>‹#›</a:t>
            </a:fld>
            <a:endParaRPr lang="en-US"/>
          </a:p>
        </p:txBody>
      </p:sp>
    </p:spTree>
    <p:extLst>
      <p:ext uri="{BB962C8B-B14F-4D97-AF65-F5344CB8AC3E}">
        <p14:creationId xmlns:p14="http://schemas.microsoft.com/office/powerpoint/2010/main" val="151625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9D96155-6E69-4957-82E4-947E6B4842F8}" type="datetimeFigureOut">
              <a:rPr lang="en-US" smtClean="0"/>
              <a:t>10/9/18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97380EE-3185-4949-9BB3-B1E294DA3320}" type="slidenum">
              <a:rPr lang="en-US" smtClean="0"/>
              <a:t>‹#›</a:t>
            </a:fld>
            <a:endParaRPr lang="en-US"/>
          </a:p>
        </p:txBody>
      </p:sp>
    </p:spTree>
    <p:extLst>
      <p:ext uri="{BB962C8B-B14F-4D97-AF65-F5344CB8AC3E}">
        <p14:creationId xmlns:p14="http://schemas.microsoft.com/office/powerpoint/2010/main" val="64444943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Putting The “You” in Education: Using Self-Reflections in the College Classroom</a:t>
            </a:r>
          </a:p>
        </p:txBody>
      </p:sp>
      <p:sp>
        <p:nvSpPr>
          <p:cNvPr id="3" name="Subtitle 2"/>
          <p:cNvSpPr>
            <a:spLocks noGrp="1"/>
          </p:cNvSpPr>
          <p:nvPr>
            <p:ph type="subTitle" idx="1"/>
          </p:nvPr>
        </p:nvSpPr>
        <p:spPr/>
        <p:txBody>
          <a:bodyPr/>
          <a:lstStyle/>
          <a:p>
            <a:r>
              <a:rPr lang="en-US" dirty="0"/>
              <a:t>Jeff </a:t>
            </a:r>
            <a:r>
              <a:rPr lang="en-US" dirty="0" err="1"/>
              <a:t>Gandell’s</a:t>
            </a:r>
            <a:r>
              <a:rPr lang="en-US" dirty="0"/>
              <a:t> UDL Portfolio, Fall 2017, 603-102-MQ: Contemporary American Fiction</a:t>
            </a:r>
          </a:p>
        </p:txBody>
      </p:sp>
    </p:spTree>
    <p:extLst>
      <p:ext uri="{BB962C8B-B14F-4D97-AF65-F5344CB8AC3E}">
        <p14:creationId xmlns:p14="http://schemas.microsoft.com/office/powerpoint/2010/main" val="80252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39A5-44BB-0F47-BBF1-877C0FA74A8F}"/>
              </a:ext>
            </a:extLst>
          </p:cNvPr>
          <p:cNvSpPr>
            <a:spLocks noGrp="1"/>
          </p:cNvSpPr>
          <p:nvPr>
            <p:ph type="title"/>
          </p:nvPr>
        </p:nvSpPr>
        <p:spPr/>
        <p:txBody>
          <a:bodyPr/>
          <a:lstStyle/>
          <a:p>
            <a:r>
              <a:rPr lang="en-US" dirty="0"/>
              <a:t>Self-reflection: </a:t>
            </a:r>
            <a:r>
              <a:rPr lang="en-US" dirty="0">
                <a:solidFill>
                  <a:schemeClr val="accent4"/>
                </a:solidFill>
              </a:rPr>
              <a:t>Learning Objectives</a:t>
            </a:r>
          </a:p>
        </p:txBody>
      </p:sp>
      <p:sp>
        <p:nvSpPr>
          <p:cNvPr id="3" name="Content Placeholder 2">
            <a:extLst>
              <a:ext uri="{FF2B5EF4-FFF2-40B4-BE49-F238E27FC236}">
                <a16:creationId xmlns:a16="http://schemas.microsoft.com/office/drawing/2014/main" id="{6404D529-D0A6-BC4B-8AC1-8267D41265A7}"/>
              </a:ext>
            </a:extLst>
          </p:cNvPr>
          <p:cNvSpPr>
            <a:spLocks noGrp="1"/>
          </p:cNvSpPr>
          <p:nvPr>
            <p:ph idx="1"/>
          </p:nvPr>
        </p:nvSpPr>
        <p:spPr/>
        <p:txBody>
          <a:bodyPr/>
          <a:lstStyle/>
          <a:p>
            <a:r>
              <a:rPr lang="en-US" dirty="0"/>
              <a:t>Create</a:t>
            </a:r>
            <a:r>
              <a:rPr lang="en-US" dirty="0">
                <a:solidFill>
                  <a:schemeClr val="accent4"/>
                </a:solidFill>
              </a:rPr>
              <a:t> self-directed </a:t>
            </a:r>
            <a:r>
              <a:rPr lang="en-US" dirty="0"/>
              <a:t>learners</a:t>
            </a:r>
          </a:p>
          <a:p>
            <a:r>
              <a:rPr lang="en-US" dirty="0">
                <a:solidFill>
                  <a:schemeClr val="accent4"/>
                </a:solidFill>
              </a:rPr>
              <a:t>Motivate</a:t>
            </a:r>
            <a:r>
              <a:rPr lang="en-US" dirty="0"/>
              <a:t> students to do their best work</a:t>
            </a:r>
          </a:p>
        </p:txBody>
      </p:sp>
      <p:pic>
        <p:nvPicPr>
          <p:cNvPr id="4" name="Picture 3">
            <a:extLst>
              <a:ext uri="{FF2B5EF4-FFF2-40B4-BE49-F238E27FC236}">
                <a16:creationId xmlns:a16="http://schemas.microsoft.com/office/drawing/2014/main" id="{BC148C0B-4071-7345-AED4-9D68527AC28E}"/>
              </a:ext>
            </a:extLst>
          </p:cNvPr>
          <p:cNvPicPr>
            <a:picLocks noChangeAspect="1"/>
          </p:cNvPicPr>
          <p:nvPr/>
        </p:nvPicPr>
        <p:blipFill>
          <a:blip r:embed="rId2"/>
          <a:stretch>
            <a:fillRect/>
          </a:stretch>
        </p:blipFill>
        <p:spPr>
          <a:xfrm>
            <a:off x="5744308" y="2086774"/>
            <a:ext cx="6181969" cy="416636"/>
          </a:xfrm>
          <a:prstGeom prst="rect">
            <a:avLst/>
          </a:prstGeom>
        </p:spPr>
      </p:pic>
      <p:pic>
        <p:nvPicPr>
          <p:cNvPr id="5" name="Picture 4">
            <a:extLst>
              <a:ext uri="{FF2B5EF4-FFF2-40B4-BE49-F238E27FC236}">
                <a16:creationId xmlns:a16="http://schemas.microsoft.com/office/drawing/2014/main" id="{55B5650D-A577-0C4B-AB21-D708F8B37F44}"/>
              </a:ext>
            </a:extLst>
          </p:cNvPr>
          <p:cNvPicPr>
            <a:picLocks noChangeAspect="1"/>
          </p:cNvPicPr>
          <p:nvPr/>
        </p:nvPicPr>
        <p:blipFill>
          <a:blip r:embed="rId3"/>
          <a:stretch>
            <a:fillRect/>
          </a:stretch>
        </p:blipFill>
        <p:spPr>
          <a:xfrm>
            <a:off x="6605528" y="2735385"/>
            <a:ext cx="4767758" cy="3843262"/>
          </a:xfrm>
          <a:prstGeom prst="rect">
            <a:avLst/>
          </a:prstGeom>
        </p:spPr>
      </p:pic>
    </p:spTree>
    <p:extLst>
      <p:ext uri="{BB962C8B-B14F-4D97-AF65-F5344CB8AC3E}">
        <p14:creationId xmlns:p14="http://schemas.microsoft.com/office/powerpoint/2010/main" val="299994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39A5-44BB-0F47-BBF1-877C0FA74A8F}"/>
              </a:ext>
            </a:extLst>
          </p:cNvPr>
          <p:cNvSpPr>
            <a:spLocks noGrp="1"/>
          </p:cNvSpPr>
          <p:nvPr>
            <p:ph type="title"/>
          </p:nvPr>
        </p:nvSpPr>
        <p:spPr/>
        <p:txBody>
          <a:bodyPr/>
          <a:lstStyle/>
          <a:p>
            <a:r>
              <a:rPr lang="en-US" dirty="0"/>
              <a:t>Self-reflection: </a:t>
            </a:r>
            <a:r>
              <a:rPr lang="en-US" dirty="0">
                <a:solidFill>
                  <a:schemeClr val="accent4"/>
                </a:solidFill>
              </a:rPr>
              <a:t>Learning Objectives</a:t>
            </a:r>
          </a:p>
        </p:txBody>
      </p:sp>
      <p:sp>
        <p:nvSpPr>
          <p:cNvPr id="3" name="Content Placeholder 2">
            <a:extLst>
              <a:ext uri="{FF2B5EF4-FFF2-40B4-BE49-F238E27FC236}">
                <a16:creationId xmlns:a16="http://schemas.microsoft.com/office/drawing/2014/main" id="{6404D529-D0A6-BC4B-8AC1-8267D41265A7}"/>
              </a:ext>
            </a:extLst>
          </p:cNvPr>
          <p:cNvSpPr>
            <a:spLocks noGrp="1"/>
          </p:cNvSpPr>
          <p:nvPr>
            <p:ph idx="1"/>
          </p:nvPr>
        </p:nvSpPr>
        <p:spPr/>
        <p:txBody>
          <a:bodyPr/>
          <a:lstStyle/>
          <a:p>
            <a:r>
              <a:rPr lang="en-US" dirty="0"/>
              <a:t>Get students to consider how </a:t>
            </a:r>
            <a:r>
              <a:rPr lang="en-US" dirty="0">
                <a:solidFill>
                  <a:schemeClr val="accent4"/>
                </a:solidFill>
              </a:rPr>
              <a:t>emotion</a:t>
            </a:r>
          </a:p>
          <a:p>
            <a:pPr marL="0" indent="0">
              <a:buNone/>
            </a:pPr>
            <a:r>
              <a:rPr lang="en-US" dirty="0">
                <a:solidFill>
                  <a:schemeClr val="accent4"/>
                </a:solidFill>
              </a:rPr>
              <a:t>                         and attitude</a:t>
            </a:r>
            <a:r>
              <a:rPr lang="en-US" dirty="0"/>
              <a:t> impact results</a:t>
            </a:r>
          </a:p>
        </p:txBody>
      </p:sp>
      <p:pic>
        <p:nvPicPr>
          <p:cNvPr id="4" name="Picture 3">
            <a:extLst>
              <a:ext uri="{FF2B5EF4-FFF2-40B4-BE49-F238E27FC236}">
                <a16:creationId xmlns:a16="http://schemas.microsoft.com/office/drawing/2014/main" id="{BC148C0B-4071-7345-AED4-9D68527AC28E}"/>
              </a:ext>
            </a:extLst>
          </p:cNvPr>
          <p:cNvPicPr>
            <a:picLocks noChangeAspect="1"/>
          </p:cNvPicPr>
          <p:nvPr/>
        </p:nvPicPr>
        <p:blipFill>
          <a:blip r:embed="rId2"/>
          <a:stretch>
            <a:fillRect/>
          </a:stretch>
        </p:blipFill>
        <p:spPr>
          <a:xfrm>
            <a:off x="5744308" y="2086774"/>
            <a:ext cx="6181969" cy="416636"/>
          </a:xfrm>
          <a:prstGeom prst="rect">
            <a:avLst/>
          </a:prstGeom>
        </p:spPr>
      </p:pic>
      <p:pic>
        <p:nvPicPr>
          <p:cNvPr id="5" name="Picture 4">
            <a:extLst>
              <a:ext uri="{FF2B5EF4-FFF2-40B4-BE49-F238E27FC236}">
                <a16:creationId xmlns:a16="http://schemas.microsoft.com/office/drawing/2014/main" id="{55B5650D-A577-0C4B-AB21-D708F8B37F44}"/>
              </a:ext>
            </a:extLst>
          </p:cNvPr>
          <p:cNvPicPr>
            <a:picLocks noChangeAspect="1"/>
          </p:cNvPicPr>
          <p:nvPr/>
        </p:nvPicPr>
        <p:blipFill>
          <a:blip r:embed="rId3"/>
          <a:stretch>
            <a:fillRect/>
          </a:stretch>
        </p:blipFill>
        <p:spPr>
          <a:xfrm>
            <a:off x="6605528" y="2735385"/>
            <a:ext cx="4767758" cy="3843262"/>
          </a:xfrm>
          <a:prstGeom prst="rect">
            <a:avLst/>
          </a:prstGeom>
        </p:spPr>
      </p:pic>
      <p:sp>
        <p:nvSpPr>
          <p:cNvPr id="6" name="Right Arrow 5">
            <a:extLst>
              <a:ext uri="{FF2B5EF4-FFF2-40B4-BE49-F238E27FC236}">
                <a16:creationId xmlns:a16="http://schemas.microsoft.com/office/drawing/2014/main" id="{29D6E8CD-F4FB-D84A-9FA8-430F75049935}"/>
              </a:ext>
            </a:extLst>
          </p:cNvPr>
          <p:cNvSpPr/>
          <p:nvPr/>
        </p:nvSpPr>
        <p:spPr>
          <a:xfrm>
            <a:off x="5830277" y="48064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5354" y="5397133"/>
            <a:ext cx="5128954" cy="923330"/>
          </a:xfrm>
          <a:prstGeom prst="rect">
            <a:avLst/>
          </a:prstGeom>
          <a:solidFill>
            <a:schemeClr val="accent6"/>
          </a:solidFill>
          <a:effectLst>
            <a:outerShdw blurRad="50800" dist="38100" dir="2700000" algn="tl" rotWithShape="0">
              <a:prstClr val="black">
                <a:alpha val="40000"/>
              </a:prstClr>
            </a:outerShdw>
            <a:softEdge rad="63500"/>
          </a:effectLst>
        </p:spPr>
        <p:txBody>
          <a:bodyPr wrap="square" rtlCol="0">
            <a:spAutoFit/>
          </a:bodyPr>
          <a:lstStyle/>
          <a:p>
            <a:r>
              <a:rPr lang="en-US" dirty="0"/>
              <a:t>“Our expectations about what we perceive literally determine what we do perceive” </a:t>
            </a:r>
          </a:p>
          <a:p>
            <a:r>
              <a:rPr lang="en-US" dirty="0"/>
              <a:t>(Meyer et al, 39).</a:t>
            </a:r>
          </a:p>
        </p:txBody>
      </p:sp>
    </p:spTree>
    <p:extLst>
      <p:ext uri="{BB962C8B-B14F-4D97-AF65-F5344CB8AC3E}">
        <p14:creationId xmlns:p14="http://schemas.microsoft.com/office/powerpoint/2010/main" val="226421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39A5-44BB-0F47-BBF1-877C0FA74A8F}"/>
              </a:ext>
            </a:extLst>
          </p:cNvPr>
          <p:cNvSpPr>
            <a:spLocks noGrp="1"/>
          </p:cNvSpPr>
          <p:nvPr>
            <p:ph type="title"/>
          </p:nvPr>
        </p:nvSpPr>
        <p:spPr/>
        <p:txBody>
          <a:bodyPr/>
          <a:lstStyle/>
          <a:p>
            <a:r>
              <a:rPr lang="en-US" dirty="0"/>
              <a:t>Self-reflection: </a:t>
            </a:r>
            <a:r>
              <a:rPr lang="en-US" dirty="0">
                <a:solidFill>
                  <a:schemeClr val="accent4"/>
                </a:solidFill>
              </a:rPr>
              <a:t>Learning Objectives</a:t>
            </a:r>
          </a:p>
        </p:txBody>
      </p:sp>
      <p:sp>
        <p:nvSpPr>
          <p:cNvPr id="3" name="Content Placeholder 2">
            <a:extLst>
              <a:ext uri="{FF2B5EF4-FFF2-40B4-BE49-F238E27FC236}">
                <a16:creationId xmlns:a16="http://schemas.microsoft.com/office/drawing/2014/main" id="{6404D529-D0A6-BC4B-8AC1-8267D41265A7}"/>
              </a:ext>
            </a:extLst>
          </p:cNvPr>
          <p:cNvSpPr>
            <a:spLocks noGrp="1"/>
          </p:cNvSpPr>
          <p:nvPr>
            <p:ph idx="1"/>
          </p:nvPr>
        </p:nvSpPr>
        <p:spPr/>
        <p:txBody>
          <a:bodyPr/>
          <a:lstStyle/>
          <a:p>
            <a:r>
              <a:rPr lang="en-US" dirty="0"/>
              <a:t>Instructor can get to know </a:t>
            </a:r>
            <a:r>
              <a:rPr lang="en-US" dirty="0">
                <a:solidFill>
                  <a:schemeClr val="accent4"/>
                </a:solidFill>
              </a:rPr>
              <a:t>students’ self-  </a:t>
            </a:r>
          </a:p>
          <a:p>
            <a:pPr marL="0" indent="0">
              <a:buNone/>
            </a:pPr>
            <a:r>
              <a:rPr lang="en-US" dirty="0">
                <a:solidFill>
                  <a:schemeClr val="accent4"/>
                </a:solidFill>
              </a:rPr>
              <a:t>              identified strengths and weaknesses</a:t>
            </a:r>
          </a:p>
          <a:p>
            <a:pPr marL="0" indent="0">
              <a:buNone/>
            </a:pPr>
            <a:r>
              <a:rPr lang="en-US" dirty="0"/>
              <a:t>                                      quickly and efficiently</a:t>
            </a:r>
          </a:p>
        </p:txBody>
      </p:sp>
      <p:pic>
        <p:nvPicPr>
          <p:cNvPr id="4" name="Picture 3">
            <a:extLst>
              <a:ext uri="{FF2B5EF4-FFF2-40B4-BE49-F238E27FC236}">
                <a16:creationId xmlns:a16="http://schemas.microsoft.com/office/drawing/2014/main" id="{BC148C0B-4071-7345-AED4-9D68527AC28E}"/>
              </a:ext>
            </a:extLst>
          </p:cNvPr>
          <p:cNvPicPr>
            <a:picLocks noChangeAspect="1"/>
          </p:cNvPicPr>
          <p:nvPr/>
        </p:nvPicPr>
        <p:blipFill>
          <a:blip r:embed="rId2"/>
          <a:stretch>
            <a:fillRect/>
          </a:stretch>
        </p:blipFill>
        <p:spPr>
          <a:xfrm>
            <a:off x="5763558" y="1935417"/>
            <a:ext cx="6181969" cy="416636"/>
          </a:xfrm>
          <a:prstGeom prst="rect">
            <a:avLst/>
          </a:prstGeom>
        </p:spPr>
      </p:pic>
      <p:pic>
        <p:nvPicPr>
          <p:cNvPr id="9" name="Picture 8">
            <a:extLst>
              <a:ext uri="{FF2B5EF4-FFF2-40B4-BE49-F238E27FC236}">
                <a16:creationId xmlns:a16="http://schemas.microsoft.com/office/drawing/2014/main" id="{1E160630-2236-B444-88DC-B5FCAB01B281}"/>
              </a:ext>
            </a:extLst>
          </p:cNvPr>
          <p:cNvPicPr>
            <a:picLocks noChangeAspect="1"/>
          </p:cNvPicPr>
          <p:nvPr/>
        </p:nvPicPr>
        <p:blipFill>
          <a:blip r:embed="rId3"/>
          <a:stretch>
            <a:fillRect/>
          </a:stretch>
        </p:blipFill>
        <p:spPr>
          <a:xfrm>
            <a:off x="7402731" y="2369270"/>
            <a:ext cx="3151592" cy="1270044"/>
          </a:xfrm>
          <a:prstGeom prst="rect">
            <a:avLst/>
          </a:prstGeom>
        </p:spPr>
      </p:pic>
      <p:pic>
        <p:nvPicPr>
          <p:cNvPr id="10" name="Picture 9">
            <a:extLst>
              <a:ext uri="{FF2B5EF4-FFF2-40B4-BE49-F238E27FC236}">
                <a16:creationId xmlns:a16="http://schemas.microsoft.com/office/drawing/2014/main" id="{908A83D1-BB2C-2C4B-A1A6-7BD101BAEF6E}"/>
              </a:ext>
            </a:extLst>
          </p:cNvPr>
          <p:cNvPicPr>
            <a:picLocks noChangeAspect="1"/>
          </p:cNvPicPr>
          <p:nvPr/>
        </p:nvPicPr>
        <p:blipFill>
          <a:blip r:embed="rId4"/>
          <a:stretch>
            <a:fillRect/>
          </a:stretch>
        </p:blipFill>
        <p:spPr>
          <a:xfrm>
            <a:off x="7058593" y="3656531"/>
            <a:ext cx="3653838" cy="3155094"/>
          </a:xfrm>
          <a:prstGeom prst="rect">
            <a:avLst/>
          </a:prstGeom>
        </p:spPr>
      </p:pic>
    </p:spTree>
    <p:extLst>
      <p:ext uri="{BB962C8B-B14F-4D97-AF65-F5344CB8AC3E}">
        <p14:creationId xmlns:p14="http://schemas.microsoft.com/office/powerpoint/2010/main" val="414904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#1 (at beginning of semester)</a:t>
            </a:r>
          </a:p>
        </p:txBody>
      </p:sp>
      <p:sp>
        <p:nvSpPr>
          <p:cNvPr id="3" name="Content Placeholder 2"/>
          <p:cNvSpPr>
            <a:spLocks noGrp="1"/>
          </p:cNvSpPr>
          <p:nvPr>
            <p:ph idx="1"/>
          </p:nvPr>
        </p:nvSpPr>
        <p:spPr>
          <a:xfrm>
            <a:off x="702334" y="2164098"/>
            <a:ext cx="10554574" cy="3636511"/>
          </a:xfrm>
        </p:spPr>
        <p:txBody>
          <a:bodyPr>
            <a:normAutofit fontScale="92500"/>
          </a:bodyPr>
          <a:lstStyle/>
          <a:p>
            <a:pPr marL="0" indent="0">
              <a:buNone/>
            </a:pPr>
            <a:r>
              <a:rPr lang="en-US" b="1" dirty="0"/>
              <a:t> </a:t>
            </a:r>
            <a:endParaRPr lang="en-US" dirty="0"/>
          </a:p>
          <a:p>
            <a:pPr lvl="0"/>
            <a:r>
              <a:rPr lang="en-US" dirty="0">
                <a:solidFill>
                  <a:schemeClr val="accent4"/>
                </a:solidFill>
              </a:rPr>
              <a:t>How do you feel </a:t>
            </a:r>
            <a:r>
              <a:rPr lang="en-US" dirty="0"/>
              <a:t>about your own writing skills?</a:t>
            </a:r>
          </a:p>
          <a:p>
            <a:pPr lvl="0"/>
            <a:r>
              <a:rPr lang="en-US" dirty="0"/>
              <a:t>What do you hope to get out of this class? What are </a:t>
            </a:r>
            <a:r>
              <a:rPr lang="en-US" dirty="0">
                <a:solidFill>
                  <a:schemeClr val="accent4"/>
                </a:solidFill>
              </a:rPr>
              <a:t>your goals </a:t>
            </a:r>
            <a:r>
              <a:rPr lang="en-US" dirty="0"/>
              <a:t>for this class (besides getting a good grade)?</a:t>
            </a:r>
          </a:p>
          <a:p>
            <a:pPr lvl="0"/>
            <a:r>
              <a:rPr lang="en-US" dirty="0"/>
              <a:t>Judging by the course syllabus and what Jeff has explained so far, </a:t>
            </a:r>
            <a:r>
              <a:rPr lang="en-US" dirty="0">
                <a:solidFill>
                  <a:schemeClr val="accent4"/>
                </a:solidFill>
              </a:rPr>
              <a:t>how do you feel </a:t>
            </a:r>
            <a:r>
              <a:rPr lang="en-US" dirty="0"/>
              <a:t>about the work you’re going to be asked to complete? Are you excited, scared, nervous, intimidated, inspired, (or anything else) by the challenges of this class? Explain your answer.</a:t>
            </a:r>
          </a:p>
          <a:p>
            <a:pPr lvl="0"/>
            <a:r>
              <a:rPr lang="en-US" dirty="0"/>
              <a:t>Broadly speaking, </a:t>
            </a:r>
            <a:r>
              <a:rPr lang="en-US" dirty="0">
                <a:solidFill>
                  <a:schemeClr val="accent4"/>
                </a:solidFill>
              </a:rPr>
              <a:t>what do you think </a:t>
            </a:r>
            <a:r>
              <a:rPr lang="en-US" dirty="0"/>
              <a:t>the point of a College English class is? If you feel that there’s no real point (that’s okay!), then what should the point be? In other words, if you feel that English class is not really useful, then </a:t>
            </a:r>
            <a:r>
              <a:rPr lang="en-US" dirty="0">
                <a:solidFill>
                  <a:schemeClr val="accent4"/>
                </a:solidFill>
              </a:rPr>
              <a:t>what can you do </a:t>
            </a:r>
            <a:r>
              <a:rPr lang="en-US" dirty="0"/>
              <a:t>to</a:t>
            </a:r>
            <a:r>
              <a:rPr lang="en-US" dirty="0">
                <a:solidFill>
                  <a:schemeClr val="accent4"/>
                </a:solidFill>
              </a:rPr>
              <a:t> </a:t>
            </a:r>
            <a:r>
              <a:rPr lang="en-US" dirty="0"/>
              <a:t>make it more useful to yourself?</a:t>
            </a:r>
          </a:p>
          <a:p>
            <a:endParaRPr lang="en-US" dirty="0"/>
          </a:p>
        </p:txBody>
      </p:sp>
    </p:spTree>
    <p:extLst>
      <p:ext uri="{BB962C8B-B14F-4D97-AF65-F5344CB8AC3E}">
        <p14:creationId xmlns:p14="http://schemas.microsoft.com/office/powerpoint/2010/main" val="375633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#1: Student Responses</a:t>
            </a:r>
          </a:p>
        </p:txBody>
      </p:sp>
      <p:sp>
        <p:nvSpPr>
          <p:cNvPr id="3" name="Content Placeholder 2"/>
          <p:cNvSpPr>
            <a:spLocks noGrp="1"/>
          </p:cNvSpPr>
          <p:nvPr>
            <p:ph idx="1"/>
          </p:nvPr>
        </p:nvSpPr>
        <p:spPr>
          <a:xfrm>
            <a:off x="810000" y="2571421"/>
            <a:ext cx="10554574" cy="3636511"/>
          </a:xfrm>
        </p:spPr>
        <p:txBody>
          <a:bodyPr>
            <a:normAutofit/>
          </a:bodyPr>
          <a:lstStyle/>
          <a:p>
            <a:r>
              <a:rPr lang="en-US" dirty="0"/>
              <a:t>“I just want to tell you </a:t>
            </a:r>
            <a:r>
              <a:rPr lang="en-US" dirty="0">
                <a:solidFill>
                  <a:schemeClr val="accent4"/>
                </a:solidFill>
              </a:rPr>
              <a:t>that I am very shy and I do have some difficulties when it comes to expressing myself</a:t>
            </a:r>
            <a:r>
              <a:rPr lang="en-US" dirty="0"/>
              <a:t> in front of the class which means that I usually do not participate a lot but I am always listening and I always take a lot of notes.”</a:t>
            </a:r>
          </a:p>
          <a:p>
            <a:r>
              <a:rPr lang="en-CA" dirty="0"/>
              <a:t>I am feeling anxious and scared because there seems to be a lot of interactions that need to be done within the class and </a:t>
            </a:r>
            <a:r>
              <a:rPr lang="en-CA" dirty="0">
                <a:solidFill>
                  <a:schemeClr val="accent4"/>
                </a:solidFill>
              </a:rPr>
              <a:t>I have generalized anxiety </a:t>
            </a:r>
            <a:r>
              <a:rPr lang="en-CA" dirty="0"/>
              <a:t>and talking in front of the class or within a large group of people is something that gives me anxiety attacks.”</a:t>
            </a:r>
          </a:p>
          <a:p>
            <a:r>
              <a:rPr lang="en-CA" dirty="0"/>
              <a:t>“I feel nervous because </a:t>
            </a:r>
            <a:r>
              <a:rPr lang="en-CA" dirty="0">
                <a:solidFill>
                  <a:schemeClr val="accent4"/>
                </a:solidFill>
              </a:rPr>
              <a:t>reading an English article is not as comfortable as reading a Chinese article</a:t>
            </a:r>
            <a:r>
              <a:rPr lang="en-CA" dirty="0"/>
              <a:t>. With my limited vocabulary, I have to check dictionary several times when I read a story. </a:t>
            </a:r>
          </a:p>
          <a:p>
            <a:endParaRPr lang="en-CA" dirty="0"/>
          </a:p>
          <a:p>
            <a:endParaRPr lang="en-CA" dirty="0"/>
          </a:p>
          <a:p>
            <a:endParaRPr lang="en-US" dirty="0"/>
          </a:p>
          <a:p>
            <a:endParaRPr lang="en-US" dirty="0"/>
          </a:p>
        </p:txBody>
      </p:sp>
      <p:pic>
        <p:nvPicPr>
          <p:cNvPr id="5" name="Picture 4"/>
          <p:cNvPicPr>
            <a:picLocks noChangeAspect="1"/>
          </p:cNvPicPr>
          <p:nvPr/>
        </p:nvPicPr>
        <p:blipFill>
          <a:blip r:embed="rId2"/>
          <a:stretch>
            <a:fillRect/>
          </a:stretch>
        </p:blipFill>
        <p:spPr>
          <a:xfrm>
            <a:off x="9140226" y="4754879"/>
            <a:ext cx="2657361" cy="1989267"/>
          </a:xfrm>
          <a:prstGeom prst="rect">
            <a:avLst/>
          </a:prstGeom>
        </p:spPr>
      </p:pic>
      <p:sp>
        <p:nvSpPr>
          <p:cNvPr id="6" name="Right Arrow 5"/>
          <p:cNvSpPr/>
          <p:nvPr/>
        </p:nvSpPr>
        <p:spPr>
          <a:xfrm>
            <a:off x="8528858" y="6201719"/>
            <a:ext cx="698269"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13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#1: Student Responses</a:t>
            </a:r>
          </a:p>
        </p:txBody>
      </p:sp>
      <p:sp>
        <p:nvSpPr>
          <p:cNvPr id="3" name="Content Placeholder 2"/>
          <p:cNvSpPr>
            <a:spLocks noGrp="1"/>
          </p:cNvSpPr>
          <p:nvPr>
            <p:ph idx="1"/>
          </p:nvPr>
        </p:nvSpPr>
        <p:spPr>
          <a:xfrm>
            <a:off x="810000" y="2571421"/>
            <a:ext cx="10554574" cy="3636511"/>
          </a:xfrm>
        </p:spPr>
        <p:txBody>
          <a:bodyPr>
            <a:normAutofit/>
          </a:bodyPr>
          <a:lstStyle/>
          <a:p>
            <a:r>
              <a:rPr lang="en-CA" dirty="0"/>
              <a:t>“</a:t>
            </a:r>
            <a:r>
              <a:rPr lang="en-US" dirty="0"/>
              <a:t>just by reading stories you are able to discover new perspectives of life from the different characters present something you cannot do in a Physics class. </a:t>
            </a:r>
            <a:r>
              <a:rPr lang="en-US" dirty="0">
                <a:solidFill>
                  <a:schemeClr val="accent4"/>
                </a:solidFill>
              </a:rPr>
              <a:t>Not only an English class allows you to learn more about life through novels and short stories it also allows you to improve your language. Honestly, I think that refining your language is one of the most important things that you can do as a student or as a person</a:t>
            </a:r>
            <a:r>
              <a:rPr lang="en-US" dirty="0"/>
              <a:t> in general because the way someone addresses himself can say a lot about that person and being able to express yourself using good vocabulary is pleasing to everyone around you. Finally, in my opinion, it is important to always find a reason and a point in everything you do because if you do not see the point in doing so then you will have no motivation and that can result in you not being able to complete the task.”</a:t>
            </a:r>
          </a:p>
          <a:p>
            <a:endParaRPr lang="en-CA" dirty="0"/>
          </a:p>
          <a:p>
            <a:endParaRPr lang="en-US" dirty="0"/>
          </a:p>
          <a:p>
            <a:endParaRPr lang="en-US" dirty="0"/>
          </a:p>
        </p:txBody>
      </p:sp>
      <p:pic>
        <p:nvPicPr>
          <p:cNvPr id="4" name="Picture 3"/>
          <p:cNvPicPr>
            <a:picLocks noChangeAspect="1"/>
          </p:cNvPicPr>
          <p:nvPr/>
        </p:nvPicPr>
        <p:blipFill>
          <a:blip r:embed="rId2"/>
          <a:stretch>
            <a:fillRect/>
          </a:stretch>
        </p:blipFill>
        <p:spPr>
          <a:xfrm>
            <a:off x="8114128" y="5193447"/>
            <a:ext cx="3428571" cy="1142857"/>
          </a:xfrm>
          <a:prstGeom prst="rect">
            <a:avLst/>
          </a:prstGeom>
        </p:spPr>
      </p:pic>
      <p:sp>
        <p:nvSpPr>
          <p:cNvPr id="5" name="Right Arrow 4"/>
          <p:cNvSpPr/>
          <p:nvPr/>
        </p:nvSpPr>
        <p:spPr>
          <a:xfrm>
            <a:off x="7631084" y="5764875"/>
            <a:ext cx="656705" cy="112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47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#2: </a:t>
            </a:r>
            <a:br>
              <a:rPr lang="en-US" dirty="0"/>
            </a:br>
            <a:r>
              <a:rPr lang="en-US" dirty="0"/>
              <a:t>Before first major assignment</a:t>
            </a:r>
          </a:p>
        </p:txBody>
      </p:sp>
      <p:sp>
        <p:nvSpPr>
          <p:cNvPr id="3" name="Content Placeholder 2"/>
          <p:cNvSpPr>
            <a:spLocks noGrp="1"/>
          </p:cNvSpPr>
          <p:nvPr>
            <p:ph idx="1"/>
          </p:nvPr>
        </p:nvSpPr>
        <p:spPr>
          <a:xfrm>
            <a:off x="810000" y="2427317"/>
            <a:ext cx="10554574" cy="3923607"/>
          </a:xfrm>
        </p:spPr>
        <p:txBody>
          <a:bodyPr>
            <a:normAutofit fontScale="92500" lnSpcReduction="20000"/>
          </a:bodyPr>
          <a:lstStyle/>
          <a:p>
            <a:pPr marL="457200" indent="-457200">
              <a:buFont typeface="+mj-lt"/>
              <a:buAutoNum type="arabicPeriod"/>
            </a:pPr>
            <a:r>
              <a:rPr lang="en-US" dirty="0">
                <a:solidFill>
                  <a:schemeClr val="accent4"/>
                </a:solidFill>
              </a:rPr>
              <a:t>Is anything unclear to you from the instructions? </a:t>
            </a:r>
            <a:r>
              <a:rPr lang="en-US" dirty="0"/>
              <a:t>Write any questions that you have. Cite any parts of the instructions that are unclear. </a:t>
            </a:r>
          </a:p>
          <a:p>
            <a:pPr marL="457200" indent="-457200">
              <a:buFont typeface="+mj-lt"/>
              <a:buAutoNum type="arabicPeriod"/>
            </a:pPr>
            <a:r>
              <a:rPr lang="en-US" dirty="0">
                <a:solidFill>
                  <a:schemeClr val="accent4"/>
                </a:solidFill>
              </a:rPr>
              <a:t>How do you feel about this assignment?</a:t>
            </a:r>
            <a:r>
              <a:rPr lang="en-US" dirty="0"/>
              <a:t> Are you excited, terrified, nervous, confident, etc.? Why do you think you feel this way?</a:t>
            </a:r>
          </a:p>
          <a:p>
            <a:pPr marL="457200" indent="-457200">
              <a:buFont typeface="+mj-lt"/>
              <a:buAutoNum type="arabicPeriod"/>
            </a:pPr>
            <a:r>
              <a:rPr lang="en-US" dirty="0">
                <a:solidFill>
                  <a:schemeClr val="accent4"/>
                </a:solidFill>
              </a:rPr>
              <a:t>What are some aspects of previous English essays that teachers have praised you for?</a:t>
            </a:r>
          </a:p>
          <a:p>
            <a:pPr marL="457200" indent="-457200">
              <a:buFont typeface="+mj-lt"/>
              <a:buAutoNum type="arabicPeriod"/>
            </a:pPr>
            <a:r>
              <a:rPr lang="en-US" dirty="0">
                <a:solidFill>
                  <a:schemeClr val="accent4"/>
                </a:solidFill>
              </a:rPr>
              <a:t>What are some aspects of previous English essays that teachers have said you need improvement on?</a:t>
            </a:r>
          </a:p>
          <a:p>
            <a:pPr marL="457200" indent="-457200">
              <a:buFont typeface="+mj-lt"/>
              <a:buAutoNum type="arabicPeriod"/>
            </a:pPr>
            <a:r>
              <a:rPr lang="en-US" dirty="0">
                <a:solidFill>
                  <a:schemeClr val="accent4"/>
                </a:solidFill>
              </a:rPr>
              <a:t>What are your goals for this assignment?</a:t>
            </a:r>
            <a:r>
              <a:rPr lang="en-US" dirty="0"/>
              <a:t> (besides getting a good grade). You can look at the grading criteria on the instructions and discuss any one of these aspects you’d like to especially focus on for this assignment. Or if you have your own ideas that don’t fit into these grading criteria, feel free to elaborate on those.</a:t>
            </a:r>
          </a:p>
          <a:p>
            <a:pPr marL="457200" indent="-457200">
              <a:buFont typeface="+mj-lt"/>
              <a:buAutoNum type="arabicPeriod"/>
            </a:pPr>
            <a:r>
              <a:rPr lang="en-US" i="1" dirty="0">
                <a:solidFill>
                  <a:schemeClr val="accent4"/>
                </a:solidFill>
              </a:rPr>
              <a:t>What grade do you anticipate </a:t>
            </a:r>
            <a:r>
              <a:rPr lang="en-US" i="1" dirty="0"/>
              <a:t>that you will get on the final draft of your short story review? </a:t>
            </a:r>
            <a:r>
              <a:rPr lang="en-US" b="1" i="1" dirty="0"/>
              <a:t>Don’t include this answer in your response</a:t>
            </a:r>
            <a:r>
              <a:rPr lang="en-US" i="1" dirty="0"/>
              <a:t>. Write down a number grade that you think you’ll get. Write it somewhere private. Hang onto it, either in your own personal journal, a note-taking app, a post it note in your drawer, etc. Do not share this grade with your teacher.</a:t>
            </a:r>
            <a:endParaRPr lang="en-US" dirty="0"/>
          </a:p>
          <a:p>
            <a:endParaRPr lang="en-US" dirty="0"/>
          </a:p>
        </p:txBody>
      </p:sp>
    </p:spTree>
    <p:extLst>
      <p:ext uri="{BB962C8B-B14F-4D97-AF65-F5344CB8AC3E}">
        <p14:creationId xmlns:p14="http://schemas.microsoft.com/office/powerpoint/2010/main" val="251478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#2: student responses</a:t>
            </a:r>
          </a:p>
        </p:txBody>
      </p:sp>
      <p:sp>
        <p:nvSpPr>
          <p:cNvPr id="3" name="Content Placeholder 2"/>
          <p:cNvSpPr>
            <a:spLocks noGrp="1"/>
          </p:cNvSpPr>
          <p:nvPr>
            <p:ph idx="1"/>
          </p:nvPr>
        </p:nvSpPr>
        <p:spPr/>
        <p:txBody>
          <a:bodyPr>
            <a:normAutofit/>
          </a:bodyPr>
          <a:lstStyle/>
          <a:p>
            <a:r>
              <a:rPr lang="en-US" dirty="0"/>
              <a:t>“Are we analyzing the literary elements in the story </a:t>
            </a:r>
            <a:r>
              <a:rPr lang="en-US" dirty="0">
                <a:solidFill>
                  <a:schemeClr val="accent4"/>
                </a:solidFill>
              </a:rPr>
              <a:t>with the objective of criticizing them or simply to inform the audience? </a:t>
            </a:r>
            <a:r>
              <a:rPr lang="en-US" dirty="0"/>
              <a:t>Is it recommended to apply the themes and subjects discovered in the story to real life situations, or rather to remain within the context of the story? Will we get points deducted for not using a somewhat casual tone?”</a:t>
            </a:r>
          </a:p>
          <a:p>
            <a:r>
              <a:rPr lang="en-US" dirty="0"/>
              <a:t>“I’m not a huge fan of the grading criteria outlined for this assignment. </a:t>
            </a:r>
            <a:r>
              <a:rPr lang="en-US" dirty="0">
                <a:solidFill>
                  <a:schemeClr val="accent4"/>
                </a:solidFill>
              </a:rPr>
              <a:t>With such a rigid and specific criteria, how is one supposed to innovate and redefine a review? </a:t>
            </a:r>
            <a:r>
              <a:rPr lang="en-US" dirty="0"/>
              <a:t>This, in my opinion, will inspire students to write mundane reviews barely worth reading. It will be an exercise of grammatical and syntax capacity, but not much else.”</a:t>
            </a:r>
          </a:p>
          <a:p>
            <a:r>
              <a:rPr lang="en-US" dirty="0">
                <a:solidFill>
                  <a:schemeClr val="accent1"/>
                </a:solidFill>
              </a:rPr>
              <a:t>I modified assignment instructions based on student feedback.</a:t>
            </a:r>
          </a:p>
          <a:p>
            <a:endParaRPr lang="en-US" dirty="0"/>
          </a:p>
          <a:p>
            <a:endParaRPr lang="en-US" dirty="0"/>
          </a:p>
        </p:txBody>
      </p:sp>
      <p:sp>
        <p:nvSpPr>
          <p:cNvPr id="5" name="TextBox 4"/>
          <p:cNvSpPr txBox="1"/>
          <p:nvPr/>
        </p:nvSpPr>
        <p:spPr>
          <a:xfrm>
            <a:off x="6095999" y="5200444"/>
            <a:ext cx="5428211" cy="1200329"/>
          </a:xfrm>
          <a:prstGeom prst="rect">
            <a:avLst/>
          </a:prstGeom>
          <a:solidFill>
            <a:schemeClr val="accent6"/>
          </a:solidFill>
          <a:effectLst>
            <a:outerShdw blurRad="50800" dist="38100" dir="2700000" algn="tl" rotWithShape="0">
              <a:prstClr val="black">
                <a:alpha val="40000"/>
              </a:prstClr>
            </a:outerShdw>
            <a:softEdge rad="63500"/>
          </a:effectLst>
        </p:spPr>
        <p:txBody>
          <a:bodyPr wrap="square" rtlCol="0">
            <a:spAutoFit/>
          </a:bodyPr>
          <a:lstStyle/>
          <a:p>
            <a:r>
              <a:rPr lang="en-US" dirty="0"/>
              <a:t>“Monitoring progress and making adjustments are a normal part of our work as both learners and teachers—and a natural way to grow” </a:t>
            </a:r>
          </a:p>
          <a:p>
            <a:r>
              <a:rPr lang="en-US" dirty="0"/>
              <a:t>(Meyer et al, 56).</a:t>
            </a:r>
          </a:p>
        </p:txBody>
      </p:sp>
    </p:spTree>
    <p:extLst>
      <p:ext uri="{BB962C8B-B14F-4D97-AF65-F5344CB8AC3E}">
        <p14:creationId xmlns:p14="http://schemas.microsoft.com/office/powerpoint/2010/main" val="74587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#2: student responses</a:t>
            </a:r>
          </a:p>
        </p:txBody>
      </p:sp>
      <p:sp>
        <p:nvSpPr>
          <p:cNvPr id="3" name="Content Placeholder 2"/>
          <p:cNvSpPr>
            <a:spLocks noGrp="1"/>
          </p:cNvSpPr>
          <p:nvPr>
            <p:ph idx="1"/>
          </p:nvPr>
        </p:nvSpPr>
        <p:spPr>
          <a:effectLst>
            <a:outerShdw blurRad="50800" dir="14400000">
              <a:schemeClr val="tx1">
                <a:alpha val="40000"/>
              </a:schemeClr>
            </a:outerShdw>
          </a:effectLst>
        </p:spPr>
        <p:txBody>
          <a:bodyPr>
            <a:normAutofit/>
          </a:bodyPr>
          <a:lstStyle/>
          <a:p>
            <a:r>
              <a:rPr lang="en-US" dirty="0"/>
              <a:t>“Although it may be somewhat foreign to me, by writing in a casual manner, I will have a chance to express my voice and tone throughout my writing. This makes it much more personal, and honestly a lot harder. </a:t>
            </a:r>
            <a:r>
              <a:rPr lang="en-US" dirty="0">
                <a:solidFill>
                  <a:schemeClr val="accent4"/>
                </a:solidFill>
              </a:rPr>
              <a:t>I’m genuinely excited </a:t>
            </a:r>
            <a:r>
              <a:rPr lang="en-US" dirty="0"/>
              <a:t>to see the direction in which this review goes, and the discoveries I may make along the way.”</a:t>
            </a:r>
          </a:p>
          <a:p>
            <a:r>
              <a:rPr lang="en-US" dirty="0"/>
              <a:t> “</a:t>
            </a:r>
            <a:r>
              <a:rPr lang="en-CA" dirty="0">
                <a:solidFill>
                  <a:schemeClr val="accent4"/>
                </a:solidFill>
              </a:rPr>
              <a:t>I am excited </a:t>
            </a:r>
            <a:r>
              <a:rPr lang="en-CA" dirty="0"/>
              <a:t>to write a great review that perfectly captures what I think are the best elements of the story, and I think our site will provide a good compilation of reviews. I know eventually I am going to feel overwhelmed by the amount I’ll have to write, but I’ve written a lot of long essays so </a:t>
            </a:r>
            <a:r>
              <a:rPr lang="en-CA" dirty="0">
                <a:solidFill>
                  <a:schemeClr val="accent4"/>
                </a:solidFill>
              </a:rPr>
              <a:t>I know it’s doable</a:t>
            </a:r>
            <a:r>
              <a:rPr lang="en-CA" dirty="0"/>
              <a:t>.”</a:t>
            </a:r>
          </a:p>
          <a:p>
            <a:pPr marL="0" indent="0">
              <a:buNone/>
            </a:pPr>
            <a:endParaRPr lang="en-US" dirty="0"/>
          </a:p>
          <a:p>
            <a:endParaRPr lang="en-US" dirty="0"/>
          </a:p>
          <a:p>
            <a:endParaRPr lang="en-US" dirty="0"/>
          </a:p>
        </p:txBody>
      </p:sp>
      <p:sp>
        <p:nvSpPr>
          <p:cNvPr id="8" name="TextBox 7"/>
          <p:cNvSpPr txBox="1"/>
          <p:nvPr/>
        </p:nvSpPr>
        <p:spPr>
          <a:xfrm>
            <a:off x="5442819" y="5028892"/>
            <a:ext cx="5527751" cy="1477328"/>
          </a:xfrm>
          <a:prstGeom prst="rect">
            <a:avLst/>
          </a:prstGeom>
          <a:solidFill>
            <a:schemeClr val="accent6"/>
          </a:solidFill>
          <a:effectLst>
            <a:outerShdw blurRad="50800" dist="38100" dir="2700000" algn="tl" rotWithShape="0">
              <a:prstClr val="black">
                <a:alpha val="40000"/>
              </a:prstClr>
            </a:outerShdw>
            <a:softEdge rad="63500"/>
          </a:effectLst>
        </p:spPr>
        <p:txBody>
          <a:bodyPr wrap="square" rtlCol="0">
            <a:spAutoFit/>
          </a:bodyPr>
          <a:lstStyle/>
          <a:p>
            <a:r>
              <a:rPr lang="en-US" dirty="0"/>
              <a:t>“Expert learners can set difficult goals for themselves and muster the effort to sustain their effort to achieve those goals even when conditions frustrate engagement and </a:t>
            </a:r>
            <a:r>
              <a:rPr lang="en-US" dirty="0" err="1"/>
              <a:t>acheivement</a:t>
            </a:r>
            <a:r>
              <a:rPr lang="en-US" dirty="0"/>
              <a:t>” (Meyer et al, 61).</a:t>
            </a:r>
          </a:p>
        </p:txBody>
      </p:sp>
    </p:spTree>
    <p:extLst>
      <p:ext uri="{BB962C8B-B14F-4D97-AF65-F5344CB8AC3E}">
        <p14:creationId xmlns:p14="http://schemas.microsoft.com/office/powerpoint/2010/main" val="374874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#3: after first major assignment was completed. </a:t>
            </a:r>
          </a:p>
        </p:txBody>
      </p:sp>
      <p:sp>
        <p:nvSpPr>
          <p:cNvPr id="3" name="Content Placeholder 2"/>
          <p:cNvSpPr>
            <a:spLocks noGrp="1"/>
          </p:cNvSpPr>
          <p:nvPr>
            <p:ph idx="1"/>
          </p:nvPr>
        </p:nvSpPr>
        <p:spPr>
          <a:xfrm>
            <a:off x="827424" y="2479981"/>
            <a:ext cx="10554574" cy="3636511"/>
          </a:xfrm>
        </p:spPr>
        <p:txBody>
          <a:bodyPr/>
          <a:lstStyle/>
          <a:p>
            <a:r>
              <a:rPr lang="en-US" dirty="0">
                <a:solidFill>
                  <a:schemeClr val="accent4"/>
                </a:solidFill>
              </a:rPr>
              <a:t>First, give yourself a grade in each of the categories on the rubric, and add it up for a total out of 15.</a:t>
            </a:r>
            <a:r>
              <a:rPr lang="en-US" dirty="0"/>
              <a:t> Look carefully at the criteria for each category before giving yourself a grade. Copy and paste the rubric onto your document. (Grading rubric listed below this)</a:t>
            </a:r>
          </a:p>
          <a:p>
            <a:r>
              <a:rPr lang="en-US" dirty="0">
                <a:solidFill>
                  <a:schemeClr val="accent4"/>
                </a:solidFill>
              </a:rPr>
              <a:t>Next, write a paragraph where you give your essay general feedback. </a:t>
            </a:r>
            <a:r>
              <a:rPr lang="en-US" dirty="0"/>
              <a:t>This can be similar in tone to the feedback I’ve been giving you on your work. You can list the essay’s strengths. What do you think you do really well on this essay? You can also list the essay’s weaknesses. What areas were less successful than you’d hoped? You could also look back at the goals you set out in </a:t>
            </a:r>
            <a:r>
              <a:rPr lang="en-US" dirty="0">
                <a:solidFill>
                  <a:srgbClr val="FFFFFF"/>
                </a:solidFill>
              </a:rPr>
              <a:t>self-assessment #2</a:t>
            </a:r>
            <a:r>
              <a:rPr lang="en-US" dirty="0"/>
              <a:t>. To what degree did you meet these goals? This feedback paragraph will serve as a kind of justification for your grade. </a:t>
            </a:r>
          </a:p>
          <a:p>
            <a:endParaRPr lang="en-US" dirty="0"/>
          </a:p>
        </p:txBody>
      </p:sp>
    </p:spTree>
    <p:extLst>
      <p:ext uri="{BB962C8B-B14F-4D97-AF65-F5344CB8AC3E}">
        <p14:creationId xmlns:p14="http://schemas.microsoft.com/office/powerpoint/2010/main" val="365324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877695" cy="970450"/>
          </a:xfrm>
        </p:spPr>
        <p:txBody>
          <a:bodyPr/>
          <a:lstStyle/>
          <a:p>
            <a:r>
              <a:rPr lang="en-US" dirty="0"/>
              <a:t>Why I joined the UDL @ Dawson Community</a:t>
            </a:r>
          </a:p>
        </p:txBody>
      </p:sp>
      <p:sp>
        <p:nvSpPr>
          <p:cNvPr id="3" name="Content Placeholder 2"/>
          <p:cNvSpPr>
            <a:spLocks noGrp="1"/>
          </p:cNvSpPr>
          <p:nvPr>
            <p:ph idx="1"/>
          </p:nvPr>
        </p:nvSpPr>
        <p:spPr>
          <a:xfrm>
            <a:off x="818712" y="2222287"/>
            <a:ext cx="10554574" cy="4178513"/>
          </a:xfrm>
        </p:spPr>
        <p:txBody>
          <a:bodyPr>
            <a:normAutofit/>
          </a:bodyPr>
          <a:lstStyle/>
          <a:p>
            <a:endParaRPr lang="en-US" dirty="0"/>
          </a:p>
          <a:p>
            <a:endParaRPr lang="en-US" dirty="0"/>
          </a:p>
          <a:p>
            <a:r>
              <a:rPr lang="en-US" dirty="0"/>
              <a:t>With work I’ve done with WID @ Dawson, and my own class observations, the following has become evident:</a:t>
            </a:r>
          </a:p>
          <a:p>
            <a:pPr lvl="1"/>
            <a:r>
              <a:rPr lang="en-US" dirty="0">
                <a:solidFill>
                  <a:schemeClr val="accent4"/>
                </a:solidFill>
              </a:rPr>
              <a:t>Everyone learns in different ways</a:t>
            </a:r>
          </a:p>
          <a:p>
            <a:pPr lvl="1"/>
            <a:r>
              <a:rPr lang="en-US" dirty="0">
                <a:solidFill>
                  <a:schemeClr val="accent4"/>
                </a:solidFill>
              </a:rPr>
              <a:t>The structure of school does not jive with all learning styles</a:t>
            </a:r>
          </a:p>
          <a:p>
            <a:pPr lvl="1"/>
            <a:r>
              <a:rPr lang="en-US" dirty="0">
                <a:solidFill>
                  <a:schemeClr val="accent4"/>
                </a:solidFill>
              </a:rPr>
              <a:t>I give students mixed messages: </a:t>
            </a:r>
          </a:p>
          <a:p>
            <a:pPr lvl="2"/>
            <a:r>
              <a:rPr lang="en-US" dirty="0"/>
              <a:t>I want them to feel free to express themselves, </a:t>
            </a:r>
          </a:p>
          <a:p>
            <a:pPr marL="914400" lvl="2" indent="0">
              <a:buNone/>
            </a:pPr>
            <a:r>
              <a:rPr lang="en-US" dirty="0"/>
              <a:t>     </a:t>
            </a:r>
            <a:r>
              <a:rPr lang="en-US" dirty="0">
                <a:solidFill>
                  <a:schemeClr val="accent1"/>
                </a:solidFill>
              </a:rPr>
              <a:t>but </a:t>
            </a:r>
          </a:p>
          <a:p>
            <a:pPr lvl="2"/>
            <a:r>
              <a:rPr lang="en-US" dirty="0"/>
              <a:t>I’m also asking their work to fit into a rigid template of </a:t>
            </a:r>
          </a:p>
          <a:p>
            <a:pPr marL="914400" lvl="2" indent="0">
              <a:buNone/>
            </a:pPr>
            <a:r>
              <a:rPr lang="en-US" dirty="0"/>
              <a:t>     writing/expression</a:t>
            </a:r>
          </a:p>
          <a:p>
            <a:pPr lvl="1"/>
            <a:endParaRPr lang="en-US" dirty="0"/>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601" y="4193295"/>
            <a:ext cx="3232685" cy="2207505"/>
          </a:xfrm>
          <a:prstGeom prst="rect">
            <a:avLst/>
          </a:prstGeom>
        </p:spPr>
      </p:pic>
    </p:spTree>
    <p:extLst>
      <p:ext uri="{BB962C8B-B14F-4D97-AF65-F5344CB8AC3E}">
        <p14:creationId xmlns:p14="http://schemas.microsoft.com/office/powerpoint/2010/main" val="402771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7635637"/>
              </p:ext>
            </p:extLst>
          </p:nvPr>
        </p:nvGraphicFramePr>
        <p:xfrm>
          <a:off x="2957804" y="2073210"/>
          <a:ext cx="9144000" cy="46728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2595" y="2267339"/>
            <a:ext cx="2433680" cy="1477328"/>
          </a:xfrm>
          <a:prstGeom prst="rect">
            <a:avLst/>
          </a:prstGeom>
          <a:noFill/>
        </p:spPr>
        <p:txBody>
          <a:bodyPr wrap="none" rtlCol="0">
            <a:spAutoFit/>
          </a:bodyPr>
          <a:lstStyle/>
          <a:p>
            <a:r>
              <a:rPr lang="en-US" dirty="0">
                <a:solidFill>
                  <a:schemeClr val="accent4"/>
                </a:solidFill>
              </a:rPr>
              <a:t>56% of students</a:t>
            </a:r>
          </a:p>
          <a:p>
            <a:r>
              <a:rPr lang="en-US" dirty="0">
                <a:solidFill>
                  <a:schemeClr val="accent4"/>
                </a:solidFill>
              </a:rPr>
              <a:t>gave themselves</a:t>
            </a:r>
          </a:p>
          <a:p>
            <a:r>
              <a:rPr lang="en-US" dirty="0">
                <a:solidFill>
                  <a:schemeClr val="accent4"/>
                </a:solidFill>
              </a:rPr>
              <a:t>a grade within 5%</a:t>
            </a:r>
          </a:p>
          <a:p>
            <a:r>
              <a:rPr lang="en-US" dirty="0">
                <a:solidFill>
                  <a:schemeClr val="accent4"/>
                </a:solidFill>
              </a:rPr>
              <a:t>of the grade I gave </a:t>
            </a:r>
          </a:p>
          <a:p>
            <a:r>
              <a:rPr lang="en-US" dirty="0">
                <a:solidFill>
                  <a:schemeClr val="accent4"/>
                </a:solidFill>
              </a:rPr>
              <a:t>them</a:t>
            </a:r>
          </a:p>
        </p:txBody>
      </p:sp>
      <p:sp>
        <p:nvSpPr>
          <p:cNvPr id="8" name="TextBox 7"/>
          <p:cNvSpPr txBox="1"/>
          <p:nvPr/>
        </p:nvSpPr>
        <p:spPr>
          <a:xfrm>
            <a:off x="181681" y="4478694"/>
            <a:ext cx="2555508" cy="1200329"/>
          </a:xfrm>
          <a:prstGeom prst="rect">
            <a:avLst/>
          </a:prstGeom>
          <a:noFill/>
        </p:spPr>
        <p:txBody>
          <a:bodyPr wrap="none" rtlCol="0">
            <a:spAutoFit/>
          </a:bodyPr>
          <a:lstStyle/>
          <a:p>
            <a:r>
              <a:rPr lang="en-US" dirty="0">
                <a:solidFill>
                  <a:schemeClr val="accent1"/>
                </a:solidFill>
              </a:rPr>
              <a:t>30% of students gave</a:t>
            </a:r>
          </a:p>
          <a:p>
            <a:r>
              <a:rPr lang="en-US" dirty="0">
                <a:solidFill>
                  <a:schemeClr val="accent1"/>
                </a:solidFill>
              </a:rPr>
              <a:t>Themselves a grade</a:t>
            </a:r>
          </a:p>
          <a:p>
            <a:r>
              <a:rPr lang="en-US" dirty="0">
                <a:solidFill>
                  <a:schemeClr val="accent1"/>
                </a:solidFill>
              </a:rPr>
              <a:t>10% or higher than</a:t>
            </a:r>
          </a:p>
          <a:p>
            <a:r>
              <a:rPr lang="en-US" dirty="0">
                <a:solidFill>
                  <a:schemeClr val="accent1"/>
                </a:solidFill>
              </a:rPr>
              <a:t>grade I gave them</a:t>
            </a:r>
          </a:p>
        </p:txBody>
      </p:sp>
    </p:spTree>
    <p:extLst>
      <p:ext uri="{BB962C8B-B14F-4D97-AF65-F5344CB8AC3E}">
        <p14:creationId xmlns:p14="http://schemas.microsoft.com/office/powerpoint/2010/main" val="276986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#3: student responses</a:t>
            </a:r>
          </a:p>
        </p:txBody>
      </p:sp>
      <p:sp>
        <p:nvSpPr>
          <p:cNvPr id="3" name="Content Placeholder 2"/>
          <p:cNvSpPr>
            <a:spLocks noGrp="1"/>
          </p:cNvSpPr>
          <p:nvPr>
            <p:ph idx="1"/>
          </p:nvPr>
        </p:nvSpPr>
        <p:spPr>
          <a:xfrm>
            <a:off x="810000" y="2446731"/>
            <a:ext cx="10554574" cy="3636511"/>
          </a:xfrm>
        </p:spPr>
        <p:txBody>
          <a:bodyPr>
            <a:normAutofit fontScale="92500" lnSpcReduction="10000"/>
          </a:bodyPr>
          <a:lstStyle/>
          <a:p>
            <a:r>
              <a:rPr lang="en-US" dirty="0"/>
              <a:t>“</a:t>
            </a:r>
            <a:r>
              <a:rPr lang="en-US" dirty="0">
                <a:solidFill>
                  <a:schemeClr val="accent4"/>
                </a:solidFill>
              </a:rPr>
              <a:t>I did a good job in terms of digging deep beneath the surface </a:t>
            </a:r>
            <a:r>
              <a:rPr lang="en-US" dirty="0"/>
              <a:t>of citations. I looked up all the word that I thought I could have a lot of meat on them and by doing that, this is how I realize that there is enough stuff for me to do a psychological analysis of this short story. However, </a:t>
            </a:r>
            <a:r>
              <a:rPr lang="en-US" dirty="0">
                <a:solidFill>
                  <a:schemeClr val="accent4"/>
                </a:solidFill>
              </a:rPr>
              <a:t>I think that I still have some difficulties in terms of writing a thesis statement</a:t>
            </a:r>
            <a:r>
              <a:rPr lang="en-US" dirty="0"/>
              <a:t>, I always felt like </a:t>
            </a:r>
            <a:r>
              <a:rPr lang="en-US" dirty="0">
                <a:solidFill>
                  <a:schemeClr val="accent4"/>
                </a:solidFill>
              </a:rPr>
              <a:t>mine is either too vague or too precise</a:t>
            </a:r>
            <a:r>
              <a:rPr lang="en-US" dirty="0"/>
              <a:t>. My thesis statement could have been better.”</a:t>
            </a:r>
          </a:p>
          <a:p>
            <a:r>
              <a:rPr lang="en-US" dirty="0"/>
              <a:t>“</a:t>
            </a:r>
            <a:r>
              <a:rPr lang="en-US" dirty="0">
                <a:solidFill>
                  <a:schemeClr val="accent4"/>
                </a:solidFill>
              </a:rPr>
              <a:t>The feedback from my peers encouraged me </a:t>
            </a:r>
            <a:r>
              <a:rPr lang="en-US" dirty="0"/>
              <a:t>to go for a more obvious theme because that’s what my draft ended up leaning towards. This wasn’t a terrible decision, because I was able to explain this theme much better and make a few interesting points, but </a:t>
            </a:r>
            <a:r>
              <a:rPr lang="en-US" dirty="0">
                <a:solidFill>
                  <a:schemeClr val="accent4"/>
                </a:solidFill>
              </a:rPr>
              <a:t>I feel that it is too shallow and not really a discovery of anything new beyond the surface of the story</a:t>
            </a:r>
            <a:r>
              <a:rPr lang="en-US" dirty="0"/>
              <a:t>. I think that the theme of Wallace being childish and his actions being driven by his emotions is something anyone could pick up on in the first read. </a:t>
            </a:r>
            <a:r>
              <a:rPr lang="en-US" dirty="0">
                <a:solidFill>
                  <a:schemeClr val="accent4"/>
                </a:solidFill>
              </a:rPr>
              <a:t>I do think I expanded on the emotional complexity of Wallace’s character</a:t>
            </a:r>
            <a:r>
              <a:rPr lang="en-US" dirty="0"/>
              <a:t>, but I don’t know if that’s enough to make this a really good essay, which is why I gave myself a mark in the low 80s.” </a:t>
            </a:r>
          </a:p>
          <a:p>
            <a:endParaRPr lang="en-US" dirty="0"/>
          </a:p>
          <a:p>
            <a:endParaRPr lang="en-US" dirty="0"/>
          </a:p>
        </p:txBody>
      </p:sp>
      <p:pic>
        <p:nvPicPr>
          <p:cNvPr id="4" name="Picture 3"/>
          <p:cNvPicPr>
            <a:picLocks noChangeAspect="1"/>
          </p:cNvPicPr>
          <p:nvPr/>
        </p:nvPicPr>
        <p:blipFill>
          <a:blip r:embed="rId2"/>
          <a:stretch>
            <a:fillRect/>
          </a:stretch>
        </p:blipFill>
        <p:spPr>
          <a:xfrm>
            <a:off x="8353023" y="5554670"/>
            <a:ext cx="3266667" cy="1057143"/>
          </a:xfrm>
          <a:prstGeom prst="rect">
            <a:avLst/>
          </a:prstGeom>
        </p:spPr>
      </p:pic>
    </p:spTree>
    <p:extLst>
      <p:ext uri="{BB962C8B-B14F-4D97-AF65-F5344CB8AC3E}">
        <p14:creationId xmlns:p14="http://schemas.microsoft.com/office/powerpoint/2010/main" val="601389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#4	</a:t>
            </a:r>
          </a:p>
        </p:txBody>
      </p:sp>
      <p:sp>
        <p:nvSpPr>
          <p:cNvPr id="3" name="Content Placeholder 2"/>
          <p:cNvSpPr>
            <a:spLocks noGrp="1"/>
          </p:cNvSpPr>
          <p:nvPr>
            <p:ph idx="1"/>
          </p:nvPr>
        </p:nvSpPr>
        <p:spPr/>
        <p:txBody>
          <a:bodyPr/>
          <a:lstStyle/>
          <a:p>
            <a:r>
              <a:rPr lang="en-US" dirty="0"/>
              <a:t>Asking for questions/feedback/ideas about second major project. Similar to Self-assessment #2. </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845" y="4057942"/>
            <a:ext cx="3563995" cy="2286659"/>
          </a:xfrm>
          <a:prstGeom prst="rect">
            <a:avLst/>
          </a:prstGeom>
        </p:spPr>
      </p:pic>
    </p:spTree>
    <p:extLst>
      <p:ext uri="{BB962C8B-B14F-4D97-AF65-F5344CB8AC3E}">
        <p14:creationId xmlns:p14="http://schemas.microsoft.com/office/powerpoint/2010/main" val="3154078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#5: Reflections on progress throughout semester</a:t>
            </a:r>
          </a:p>
        </p:txBody>
      </p:sp>
      <p:sp>
        <p:nvSpPr>
          <p:cNvPr id="3" name="Content Placeholder 2"/>
          <p:cNvSpPr>
            <a:spLocks noGrp="1"/>
          </p:cNvSpPr>
          <p:nvPr>
            <p:ph idx="1"/>
          </p:nvPr>
        </p:nvSpPr>
        <p:spPr>
          <a:xfrm>
            <a:off x="818712" y="2322040"/>
            <a:ext cx="10554574" cy="4003946"/>
          </a:xfrm>
        </p:spPr>
        <p:txBody>
          <a:bodyPr>
            <a:normAutofit fontScale="92500" lnSpcReduction="20000"/>
          </a:bodyPr>
          <a:lstStyle/>
          <a:p>
            <a:pPr lvl="0"/>
            <a:r>
              <a:rPr lang="en-US" dirty="0"/>
              <a:t>Do you think you improved as a writer and/or reader and/or learner this semester? If so, how? If not, why not?</a:t>
            </a:r>
          </a:p>
          <a:p>
            <a:pPr lvl="0"/>
            <a:r>
              <a:rPr lang="en-US" dirty="0"/>
              <a:t>What one writing lesson will you take from this class? Why do you think that lesson stuck with you?</a:t>
            </a:r>
          </a:p>
          <a:p>
            <a:pPr lvl="0"/>
            <a:r>
              <a:rPr lang="en-US" dirty="0"/>
              <a:t>What’s one reading or analytical lesson you will take from this class? Why do you think this lesson will stick with you?</a:t>
            </a:r>
          </a:p>
          <a:p>
            <a:pPr lvl="0"/>
            <a:r>
              <a:rPr lang="en-US" dirty="0"/>
              <a:t>What do you think the most important thing you learned in this class is? Why?</a:t>
            </a:r>
          </a:p>
          <a:p>
            <a:pPr lvl="0"/>
            <a:r>
              <a:rPr lang="en-US" dirty="0"/>
              <a:t>What’s one thing you think you’ll remember from this class in ten years? Why?</a:t>
            </a:r>
          </a:p>
          <a:p>
            <a:pPr lvl="0"/>
            <a:r>
              <a:rPr lang="en-US" dirty="0"/>
              <a:t>What’s something that’s still unclear to you about a principle of writing and/or reading that we discussed in class?</a:t>
            </a:r>
          </a:p>
          <a:p>
            <a:pPr lvl="0"/>
            <a:r>
              <a:rPr lang="en-US" dirty="0"/>
              <a:t>Which piece that we read do you think will stick with you? What’s one piece that affected you that you will remember? Why? </a:t>
            </a:r>
          </a:p>
          <a:p>
            <a:pPr lvl="0"/>
            <a:r>
              <a:rPr lang="en-US" dirty="0"/>
              <a:t>Any other comments you have about your own learning process throughout the semester. </a:t>
            </a:r>
          </a:p>
          <a:p>
            <a:endParaRPr lang="en-US" dirty="0"/>
          </a:p>
        </p:txBody>
      </p:sp>
    </p:spTree>
    <p:extLst>
      <p:ext uri="{BB962C8B-B14F-4D97-AF65-F5344CB8AC3E}">
        <p14:creationId xmlns:p14="http://schemas.microsoft.com/office/powerpoint/2010/main" val="1319049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#5: student responses</a:t>
            </a:r>
          </a:p>
        </p:txBody>
      </p:sp>
      <p:sp>
        <p:nvSpPr>
          <p:cNvPr id="3" name="Content Placeholder 2"/>
          <p:cNvSpPr>
            <a:spLocks noGrp="1"/>
          </p:cNvSpPr>
          <p:nvPr>
            <p:ph idx="1"/>
          </p:nvPr>
        </p:nvSpPr>
        <p:spPr>
          <a:xfrm>
            <a:off x="818712" y="2222287"/>
            <a:ext cx="10554574" cy="4170200"/>
          </a:xfrm>
        </p:spPr>
        <p:txBody>
          <a:bodyPr>
            <a:normAutofit/>
          </a:bodyPr>
          <a:lstStyle/>
          <a:p>
            <a:r>
              <a:rPr lang="en-CA" dirty="0"/>
              <a:t>“The class environment and teaching allowed me to dig deep into my thoughts and be okay with them. It’s alright to write a certain way, it’s alright to think a certain way, it’s alright to create a certain way. </a:t>
            </a:r>
            <a:r>
              <a:rPr lang="en-CA" dirty="0">
                <a:solidFill>
                  <a:schemeClr val="accent4"/>
                </a:solidFill>
              </a:rPr>
              <a:t>What I will take away from this class is the fact that liberty of thought and expression is cherished and valued</a:t>
            </a:r>
            <a:r>
              <a:rPr lang="en-CA" dirty="0"/>
              <a:t>.”</a:t>
            </a:r>
          </a:p>
          <a:p>
            <a:r>
              <a:rPr lang="en-CA" dirty="0"/>
              <a:t>“Through this class, </a:t>
            </a:r>
            <a:r>
              <a:rPr lang="en-CA" dirty="0">
                <a:solidFill>
                  <a:schemeClr val="accent4"/>
                </a:solidFill>
              </a:rPr>
              <a:t>I have become more confident </a:t>
            </a:r>
            <a:r>
              <a:rPr lang="en-CA" dirty="0"/>
              <a:t>of that voice and the difference ways I can project it. To me, that is the most important thing I learned from this class. I think it’s so important and memorable for me because, </a:t>
            </a:r>
            <a:r>
              <a:rPr lang="en-CA" dirty="0">
                <a:solidFill>
                  <a:schemeClr val="accent4"/>
                </a:solidFill>
              </a:rPr>
              <a:t>I’ve never felt so encouraged </a:t>
            </a:r>
            <a:r>
              <a:rPr lang="en-CA" dirty="0"/>
              <a:t>to express myself like this, especially not on an academic level.”</a:t>
            </a:r>
          </a:p>
          <a:p>
            <a:r>
              <a:rPr lang="en-CA" dirty="0"/>
              <a:t>“I realized that </a:t>
            </a:r>
            <a:r>
              <a:rPr lang="en-CA" dirty="0">
                <a:solidFill>
                  <a:schemeClr val="accent4"/>
                </a:solidFill>
              </a:rPr>
              <a:t>the skills I have in essay writing can be applied to all sorts of different mediums</a:t>
            </a:r>
            <a:r>
              <a:rPr lang="en-CA" dirty="0"/>
              <a:t> and that is </a:t>
            </a:r>
            <a:r>
              <a:rPr lang="en-CA" dirty="0">
                <a:solidFill>
                  <a:schemeClr val="accent4"/>
                </a:solidFill>
              </a:rPr>
              <a:t>a lesson that I hope to take with me</a:t>
            </a:r>
            <a:r>
              <a:rPr lang="en-CA" dirty="0"/>
              <a:t> in my future academic and professional endeavours.” </a:t>
            </a:r>
            <a:r>
              <a:rPr lang="fr-CA" dirty="0"/>
              <a:t> </a:t>
            </a:r>
            <a:endParaRPr lang="en-US" dirty="0"/>
          </a:p>
        </p:txBody>
      </p:sp>
    </p:spTree>
    <p:extLst>
      <p:ext uri="{BB962C8B-B14F-4D97-AF65-F5344CB8AC3E}">
        <p14:creationId xmlns:p14="http://schemas.microsoft.com/office/powerpoint/2010/main" val="42247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course goal emerges</a:t>
            </a:r>
          </a:p>
        </p:txBody>
      </p:sp>
      <p:sp>
        <p:nvSpPr>
          <p:cNvPr id="3" name="Content Placeholder 2"/>
          <p:cNvSpPr>
            <a:spLocks noGrp="1"/>
          </p:cNvSpPr>
          <p:nvPr>
            <p:ph idx="1"/>
          </p:nvPr>
        </p:nvSpPr>
        <p:spPr>
          <a:xfrm>
            <a:off x="818712" y="2222287"/>
            <a:ext cx="10554574" cy="4003946"/>
          </a:xfrm>
        </p:spPr>
        <p:txBody>
          <a:bodyPr/>
          <a:lstStyle/>
          <a:p>
            <a:r>
              <a:rPr lang="en-US" dirty="0"/>
              <a:t>Instead of</a:t>
            </a:r>
          </a:p>
          <a:p>
            <a:pPr lvl="1"/>
            <a:r>
              <a:rPr lang="en-US" dirty="0">
                <a:solidFill>
                  <a:schemeClr val="accent1"/>
                </a:solidFill>
              </a:rPr>
              <a:t>a rigid level of proficiency in reading/writing that all students must reach in order to pass the class </a:t>
            </a:r>
          </a:p>
          <a:p>
            <a:r>
              <a:rPr lang="en-US" dirty="0"/>
              <a:t>The goal becomes to allow each student to leave the class with</a:t>
            </a:r>
          </a:p>
          <a:p>
            <a:pPr lvl="1"/>
            <a:r>
              <a:rPr lang="en-US" dirty="0">
                <a:solidFill>
                  <a:schemeClr val="accent4"/>
                </a:solidFill>
              </a:rPr>
              <a:t>confidence in their abilities</a:t>
            </a:r>
          </a:p>
          <a:p>
            <a:pPr lvl="1"/>
            <a:r>
              <a:rPr lang="en-US" dirty="0">
                <a:solidFill>
                  <a:schemeClr val="accent4"/>
                </a:solidFill>
              </a:rPr>
              <a:t>awareness of their strengths</a:t>
            </a:r>
          </a:p>
          <a:p>
            <a:pPr lvl="1"/>
            <a:r>
              <a:rPr lang="en-US" dirty="0">
                <a:solidFill>
                  <a:schemeClr val="accent4"/>
                </a:solidFill>
              </a:rPr>
              <a:t>a feeling of accomplishment, joy, and self-love</a:t>
            </a:r>
          </a:p>
          <a:p>
            <a:endParaRPr lang="en-US" dirty="0"/>
          </a:p>
        </p:txBody>
      </p:sp>
    </p:spTree>
    <p:extLst>
      <p:ext uri="{BB962C8B-B14F-4D97-AF65-F5344CB8AC3E}">
        <p14:creationId xmlns:p14="http://schemas.microsoft.com/office/powerpoint/2010/main" val="75754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Unexpected benefits of self-assessments</a:t>
            </a:r>
          </a:p>
        </p:txBody>
      </p:sp>
      <p:sp>
        <p:nvSpPr>
          <p:cNvPr id="3" name="Content Placeholder 2"/>
          <p:cNvSpPr>
            <a:spLocks noGrp="1"/>
          </p:cNvSpPr>
          <p:nvPr>
            <p:ph idx="1"/>
          </p:nvPr>
        </p:nvSpPr>
        <p:spPr/>
        <p:txBody>
          <a:bodyPr/>
          <a:lstStyle/>
          <a:p>
            <a:r>
              <a:rPr lang="en-US" dirty="0"/>
              <a:t>I got really </a:t>
            </a:r>
            <a:r>
              <a:rPr lang="en-US" dirty="0">
                <a:solidFill>
                  <a:schemeClr val="accent4"/>
                </a:solidFill>
              </a:rPr>
              <a:t>useful feedback </a:t>
            </a:r>
            <a:r>
              <a:rPr lang="en-US" dirty="0"/>
              <a:t>about assignment instructions. I was able to refine and tweak assignments to make instructions simpler and more understandable</a:t>
            </a:r>
          </a:p>
          <a:p>
            <a:r>
              <a:rPr lang="en-US" dirty="0"/>
              <a:t>Students were remarkably </a:t>
            </a:r>
            <a:r>
              <a:rPr lang="en-US" dirty="0">
                <a:solidFill>
                  <a:schemeClr val="accent4"/>
                </a:solidFill>
              </a:rPr>
              <a:t>honest</a:t>
            </a:r>
            <a:r>
              <a:rPr lang="en-US" dirty="0"/>
              <a:t> and fair in their assessment of their own work</a:t>
            </a:r>
          </a:p>
        </p:txBody>
      </p:sp>
    </p:spTree>
    <p:extLst>
      <p:ext uri="{BB962C8B-B14F-4D97-AF65-F5344CB8AC3E}">
        <p14:creationId xmlns:p14="http://schemas.microsoft.com/office/powerpoint/2010/main" val="292872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Unexpected benefits of self-assessments</a:t>
            </a:r>
          </a:p>
        </p:txBody>
      </p:sp>
      <p:sp>
        <p:nvSpPr>
          <p:cNvPr id="3" name="Content Placeholder 2"/>
          <p:cNvSpPr>
            <a:spLocks noGrp="1"/>
          </p:cNvSpPr>
          <p:nvPr>
            <p:ph idx="1"/>
          </p:nvPr>
        </p:nvSpPr>
        <p:spPr/>
        <p:txBody>
          <a:bodyPr/>
          <a:lstStyle/>
          <a:p>
            <a:r>
              <a:rPr lang="en-US" dirty="0">
                <a:solidFill>
                  <a:schemeClr val="accent4"/>
                </a:solidFill>
              </a:rPr>
              <a:t>Students wrote a lot</a:t>
            </a:r>
            <a:r>
              <a:rPr lang="en-US" dirty="0"/>
              <a:t>: the informal, reflective nature of the writing allowed for </a:t>
            </a:r>
            <a:r>
              <a:rPr lang="en-US" dirty="0">
                <a:solidFill>
                  <a:schemeClr val="accent4"/>
                </a:solidFill>
              </a:rPr>
              <a:t>genuineness and flow </a:t>
            </a:r>
          </a:p>
          <a:p>
            <a:r>
              <a:rPr lang="en-US" dirty="0"/>
              <a:t>Students ended up producing </a:t>
            </a:r>
            <a:r>
              <a:rPr lang="en-US" dirty="0">
                <a:solidFill>
                  <a:schemeClr val="accent4"/>
                </a:solidFill>
              </a:rPr>
              <a:t>some of their best writing </a:t>
            </a:r>
            <a:r>
              <a:rPr lang="en-US" dirty="0"/>
              <a:t>in these assessments.</a:t>
            </a:r>
          </a:p>
          <a:p>
            <a:pPr lvl="1"/>
            <a:r>
              <a:rPr lang="en-US" dirty="0"/>
              <a:t>Writing </a:t>
            </a:r>
            <a:r>
              <a:rPr lang="en-US" dirty="0">
                <a:solidFill>
                  <a:schemeClr val="accent4"/>
                </a:solidFill>
              </a:rPr>
              <a:t>style and grammar </a:t>
            </a:r>
            <a:r>
              <a:rPr lang="en-US" dirty="0"/>
              <a:t>were usually excellent</a:t>
            </a:r>
          </a:p>
          <a:p>
            <a:pPr lvl="1"/>
            <a:r>
              <a:rPr lang="en-US" dirty="0"/>
              <a:t>The </a:t>
            </a:r>
            <a:r>
              <a:rPr lang="en-US" dirty="0">
                <a:solidFill>
                  <a:schemeClr val="accent4"/>
                </a:solidFill>
              </a:rPr>
              <a:t>depth of ideas and analytical complexity </a:t>
            </a:r>
            <a:r>
              <a:rPr lang="en-US" dirty="0"/>
              <a:t>often surpassed that of formal, analytical assignments</a:t>
            </a:r>
          </a:p>
        </p:txBody>
      </p:sp>
    </p:spTree>
    <p:extLst>
      <p:ext uri="{BB962C8B-B14F-4D97-AF65-F5344CB8AC3E}">
        <p14:creationId xmlns:p14="http://schemas.microsoft.com/office/powerpoint/2010/main" val="56116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idx="1"/>
          </p:nvPr>
        </p:nvSpPr>
        <p:spPr/>
        <p:txBody>
          <a:bodyPr/>
          <a:lstStyle/>
          <a:p>
            <a:r>
              <a:rPr lang="en-US" dirty="0"/>
              <a:t>Meyer, A., Rose, D.H., &amp; Gordon, D. (2014) </a:t>
            </a:r>
            <a:r>
              <a:rPr lang="en-US" i="1" dirty="0"/>
              <a:t>Universal design for learning: Theory and practice</a:t>
            </a:r>
            <a:r>
              <a:rPr lang="en-US" dirty="0"/>
              <a:t>, Wakefield MA: CAST</a:t>
            </a:r>
          </a:p>
          <a:p>
            <a:r>
              <a:rPr lang="en-US" dirty="0"/>
              <a:t>Welch, A. B. (2000). Responding to student concerns about fairness. </a:t>
            </a:r>
            <a:r>
              <a:rPr lang="en-US" i="1" dirty="0"/>
              <a:t>Teaching Exceptional Children</a:t>
            </a:r>
            <a:r>
              <a:rPr lang="en-US" dirty="0"/>
              <a:t>, 33(2), 36-40, quoted in </a:t>
            </a:r>
            <a:r>
              <a:rPr lang="en-US" dirty="0" err="1"/>
              <a:t>Edyburn</a:t>
            </a:r>
            <a:r>
              <a:rPr lang="en-US" dirty="0"/>
              <a:t>, Dave. (2010). Would You Recognize Universal Design for Learning if You Saw it? Ten Propositions for New Directions for the Second Decade of UDL. </a:t>
            </a:r>
            <a:r>
              <a:rPr lang="en-US" i="1" dirty="0"/>
              <a:t>Learning Disability Quarterly</a:t>
            </a:r>
            <a:r>
              <a:rPr lang="en-US" dirty="0"/>
              <a:t>. 33. 33-41. </a:t>
            </a:r>
          </a:p>
        </p:txBody>
      </p:sp>
    </p:spTree>
    <p:extLst>
      <p:ext uri="{BB962C8B-B14F-4D97-AF65-F5344CB8AC3E}">
        <p14:creationId xmlns:p14="http://schemas.microsoft.com/office/powerpoint/2010/main" val="99685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p:txBody>
          <a:bodyPr/>
          <a:lstStyle/>
          <a:p>
            <a:r>
              <a:rPr lang="en-US" dirty="0">
                <a:solidFill>
                  <a:schemeClr val="accent4"/>
                </a:solidFill>
              </a:rPr>
              <a:t>Students come into English classes at wildly varying levels of reading and writing proficiency</a:t>
            </a:r>
          </a:p>
          <a:p>
            <a:pPr lvl="1"/>
            <a:r>
              <a:rPr lang="en-US" dirty="0"/>
              <a:t>First, second, and third-language students are all given the same evaluations</a:t>
            </a:r>
          </a:p>
          <a:p>
            <a:pPr lvl="1"/>
            <a:r>
              <a:rPr lang="en-US" dirty="0"/>
              <a:t>Students’ grades are often based on previously acquired skills and proficiencies</a:t>
            </a:r>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52" y="4389119"/>
            <a:ext cx="4634761" cy="2205507"/>
          </a:xfrm>
          <a:prstGeom prst="rect">
            <a:avLst/>
          </a:prstGeom>
        </p:spPr>
      </p:pic>
    </p:spTree>
    <p:extLst>
      <p:ext uri="{BB962C8B-B14F-4D97-AF65-F5344CB8AC3E}">
        <p14:creationId xmlns:p14="http://schemas.microsoft.com/office/powerpoint/2010/main" val="348555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a:xfrm>
            <a:off x="718959" y="1981218"/>
            <a:ext cx="10554574" cy="3636511"/>
          </a:xfrm>
        </p:spPr>
        <p:txBody>
          <a:bodyPr/>
          <a:lstStyle/>
          <a:p>
            <a:r>
              <a:rPr lang="en-US" dirty="0">
                <a:solidFill>
                  <a:schemeClr val="accent4"/>
                </a:solidFill>
              </a:rPr>
              <a:t>Establishing a rigid level of proficiency in reading/writing that all students must reach in order to pass the class is not fair</a:t>
            </a:r>
          </a:p>
          <a:p>
            <a:pPr lvl="1"/>
            <a:r>
              <a:rPr lang="en-US" dirty="0"/>
              <a:t>If the level is too high, several students will not have a fair chance of succeeding</a:t>
            </a:r>
          </a:p>
          <a:p>
            <a:pPr lvl="1"/>
            <a:r>
              <a:rPr lang="en-US" dirty="0"/>
              <a:t>If it’s too low, several students will be bored</a:t>
            </a:r>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904" y="3707476"/>
            <a:ext cx="4367094" cy="2911396"/>
          </a:xfrm>
          <a:prstGeom prst="rect">
            <a:avLst/>
          </a:prstGeom>
        </p:spPr>
      </p:pic>
    </p:spTree>
    <p:extLst>
      <p:ext uri="{BB962C8B-B14F-4D97-AF65-F5344CB8AC3E}">
        <p14:creationId xmlns:p14="http://schemas.microsoft.com/office/powerpoint/2010/main" val="282881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UDL moment: </a:t>
            </a:r>
            <a:r>
              <a:rPr lang="en-US" dirty="0">
                <a:solidFill>
                  <a:schemeClr val="accent4"/>
                </a:solidFill>
              </a:rPr>
              <a:t>Fairness</a:t>
            </a:r>
          </a:p>
        </p:txBody>
      </p:sp>
      <p:sp>
        <p:nvSpPr>
          <p:cNvPr id="3" name="Content Placeholder 2"/>
          <p:cNvSpPr>
            <a:spLocks noGrp="1"/>
          </p:cNvSpPr>
          <p:nvPr>
            <p:ph idx="1"/>
          </p:nvPr>
        </p:nvSpPr>
        <p:spPr/>
        <p:txBody>
          <a:bodyPr/>
          <a:lstStyle/>
          <a:p>
            <a:r>
              <a:rPr lang="en-US" dirty="0">
                <a:solidFill>
                  <a:schemeClr val="accent4"/>
                </a:solidFill>
              </a:rPr>
              <a:t>What is more fair? </a:t>
            </a:r>
          </a:p>
          <a:p>
            <a:pPr lvl="1"/>
            <a:r>
              <a:rPr lang="en-US" dirty="0"/>
              <a:t>Having a one-size-must-fit-all approach to instructional design, </a:t>
            </a:r>
          </a:p>
          <a:p>
            <a:pPr marL="457200" lvl="1" indent="0">
              <a:buNone/>
            </a:pPr>
            <a:r>
              <a:rPr lang="en-US" dirty="0">
                <a:solidFill>
                  <a:schemeClr val="accent1"/>
                </a:solidFill>
              </a:rPr>
              <a:t>     or </a:t>
            </a:r>
          </a:p>
          <a:p>
            <a:pPr lvl="1"/>
            <a:r>
              <a:rPr lang="en-US" dirty="0"/>
              <a:t>allowing for options that are tailored to individual learning and personality styles?</a:t>
            </a:r>
          </a:p>
          <a:p>
            <a:pPr lvl="1"/>
            <a:endParaRPr lang="en-US" dirty="0"/>
          </a:p>
          <a:p>
            <a:pPr lvl="1"/>
            <a:endParaRPr lang="en-US" dirty="0"/>
          </a:p>
          <a:p>
            <a:pPr lvl="1"/>
            <a:endParaRPr lang="en-US" dirty="0"/>
          </a:p>
          <a:p>
            <a:pPr lvl="1"/>
            <a:endParaRPr lang="en-US" dirty="0"/>
          </a:p>
        </p:txBody>
      </p:sp>
      <p:sp>
        <p:nvSpPr>
          <p:cNvPr id="4" name="Content Placeholder 3"/>
          <p:cNvSpPr txBox="1">
            <a:spLocks/>
          </p:cNvSpPr>
          <p:nvPr/>
        </p:nvSpPr>
        <p:spPr>
          <a:xfrm>
            <a:off x="810000" y="4507224"/>
            <a:ext cx="10554574" cy="1477328"/>
          </a:xfrm>
          <a:prstGeom prst="rect">
            <a:avLst/>
          </a:prstGeom>
          <a:solidFill>
            <a:schemeClr val="accent6"/>
          </a:solidFill>
          <a:effectLst>
            <a:outerShdw blurRad="50800" dist="38100" dir="2700000" algn="tl" rotWithShape="0">
              <a:prstClr val="black">
                <a:alpha val="40000"/>
              </a:prstClr>
            </a:outerShdw>
            <a:softEdge rad="63500"/>
          </a:effectLst>
        </p:spPr>
        <p:txBody>
          <a:bodyPr vert="horz" wrap="square" lIns="91440" tIns="45720" rIns="91440" bIns="45720" rtlCol="0" anchor="ctr">
            <a:sp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CA" dirty="0"/>
              <a:t>“Twenty-first-century instruction will likely need to alter instructional practices in order to place students in the role of Goldilocks – they try multiple options to determine which option is “just right” for ensuring their performance is acceptable to meet high standards. Principles of fairness indicate that equity is achieved when every student receives what he or she needs” (Welch, 2000).</a:t>
            </a:r>
            <a:endParaRPr lang="en-US" dirty="0"/>
          </a:p>
        </p:txBody>
      </p:sp>
    </p:spTree>
    <p:extLst>
      <p:ext uri="{BB962C8B-B14F-4D97-AF65-F5344CB8AC3E}">
        <p14:creationId xmlns:p14="http://schemas.microsoft.com/office/powerpoint/2010/main" val="288964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p:txBody>
          <a:bodyPr/>
          <a:lstStyle/>
          <a:p>
            <a:r>
              <a:rPr lang="en-US" dirty="0">
                <a:solidFill>
                  <a:schemeClr val="accent4"/>
                </a:solidFill>
              </a:rPr>
              <a:t>How do I establish goals and grading criteria that feel genuinely attainable, challenging, and worthwhile to all students, regardless of the level of English they’re entering the class with?</a:t>
            </a:r>
          </a:p>
          <a:p>
            <a:endParaRPr lang="en-US" dirty="0">
              <a:solidFill>
                <a:schemeClr val="accent4"/>
              </a:solidFill>
            </a:endParaRPr>
          </a:p>
          <a:p>
            <a:endParaRPr lang="en-US" dirty="0">
              <a:solidFill>
                <a:schemeClr val="accent4"/>
              </a:solidFill>
            </a:endParaRPr>
          </a:p>
          <a:p>
            <a:endParaRPr lang="en-US" dirty="0">
              <a:solidFill>
                <a:schemeClr val="accent4"/>
              </a:solidFill>
            </a:endParaRPr>
          </a:p>
          <a:p>
            <a:endParaRPr lang="en-US" dirty="0">
              <a:solidFill>
                <a:schemeClr val="accent4"/>
              </a:solidFill>
            </a:endParaRPr>
          </a:p>
          <a:p>
            <a:endParaRPr lang="en-US" dirty="0">
              <a:solidFill>
                <a:schemeClr val="accent4"/>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662" y="3712556"/>
            <a:ext cx="4139740" cy="2759827"/>
          </a:xfrm>
          <a:prstGeom prst="rect">
            <a:avLst/>
          </a:prstGeom>
        </p:spPr>
      </p:pic>
    </p:spTree>
    <p:extLst>
      <p:ext uri="{BB962C8B-B14F-4D97-AF65-F5344CB8AC3E}">
        <p14:creationId xmlns:p14="http://schemas.microsoft.com/office/powerpoint/2010/main" val="358239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p:txBody>
          <a:bodyPr/>
          <a:lstStyle/>
          <a:p>
            <a:r>
              <a:rPr lang="en-US" dirty="0"/>
              <a:t>Establish a structured system of </a:t>
            </a:r>
            <a:r>
              <a:rPr lang="en-US" dirty="0">
                <a:solidFill>
                  <a:schemeClr val="accent4"/>
                </a:solidFill>
              </a:rPr>
              <a:t>student self-reflection</a:t>
            </a:r>
            <a:r>
              <a:rPr lang="en-US" dirty="0"/>
              <a:t>.</a:t>
            </a:r>
          </a:p>
          <a:p>
            <a:r>
              <a:rPr lang="en-US" dirty="0"/>
              <a:t>Put these self-reflections </a:t>
            </a:r>
            <a:r>
              <a:rPr lang="en-US" dirty="0">
                <a:solidFill>
                  <a:schemeClr val="accent4"/>
                </a:solidFill>
              </a:rPr>
              <a:t>at the forefront </a:t>
            </a:r>
            <a:r>
              <a:rPr lang="en-US" dirty="0"/>
              <a:t>of the work we’re doing in the class. </a:t>
            </a:r>
          </a:p>
          <a:p>
            <a:pPr marL="0" indent="0">
              <a:buNone/>
            </a:pP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12" y="3932477"/>
            <a:ext cx="4433453" cy="2493817"/>
          </a:xfrm>
          <a:prstGeom prst="rect">
            <a:avLst/>
          </a:prstGeom>
        </p:spPr>
      </p:pic>
    </p:spTree>
    <p:extLst>
      <p:ext uri="{BB962C8B-B14F-4D97-AF65-F5344CB8AC3E}">
        <p14:creationId xmlns:p14="http://schemas.microsoft.com/office/powerpoint/2010/main" val="347824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55501"/>
            <a:ext cx="10571998" cy="970450"/>
          </a:xfrm>
        </p:spPr>
        <p:txBody>
          <a:bodyPr/>
          <a:lstStyle/>
          <a:p>
            <a:r>
              <a:rPr lang="en-US" dirty="0"/>
              <a:t>From </a:t>
            </a:r>
            <a:r>
              <a:rPr lang="en-US" i="1" dirty="0">
                <a:solidFill>
                  <a:schemeClr val="accent4"/>
                </a:solidFill>
              </a:rPr>
              <a:t>Universal Design for Learning: </a:t>
            </a:r>
            <a:br>
              <a:rPr lang="en-US" i="1" dirty="0">
                <a:solidFill>
                  <a:schemeClr val="accent4"/>
                </a:solidFill>
              </a:rPr>
            </a:br>
            <a:r>
              <a:rPr lang="en-US" i="1" dirty="0">
                <a:solidFill>
                  <a:schemeClr val="accent4"/>
                </a:solidFill>
              </a:rPr>
              <a:t>Theory and Practice</a:t>
            </a:r>
          </a:p>
        </p:txBody>
      </p:sp>
      <p:sp>
        <p:nvSpPr>
          <p:cNvPr id="4" name="Content Placeholder 3"/>
          <p:cNvSpPr txBox="1">
            <a:spLocks noGrp="1"/>
          </p:cNvSpPr>
          <p:nvPr>
            <p:ph idx="1"/>
          </p:nvPr>
        </p:nvSpPr>
        <p:spPr>
          <a:xfrm>
            <a:off x="914709" y="4601482"/>
            <a:ext cx="10554574" cy="1754326"/>
          </a:xfrm>
          <a:prstGeom prst="rect">
            <a:avLst/>
          </a:prstGeom>
          <a:solidFill>
            <a:schemeClr val="accent6"/>
          </a:solidFill>
          <a:effectLst>
            <a:outerShdw blurRad="50800" dist="38100" dir="2700000" algn="tl" rotWithShape="0">
              <a:prstClr val="black">
                <a:alpha val="40000"/>
              </a:prstClr>
            </a:outerShdw>
            <a:softEdge rad="63500"/>
          </a:effectLst>
        </p:spPr>
        <p:txBody>
          <a:bodyPr wrap="square" rtlCol="0">
            <a:spAutoFit/>
          </a:bodyPr>
          <a:lstStyle/>
          <a:p>
            <a:pPr marL="0" indent="0">
              <a:buNone/>
            </a:pPr>
            <a:r>
              <a:rPr lang="en-US" dirty="0"/>
              <a:t>“In order to develop better capacity for self-regulation, learners need to learn to monitor what they bring to a learning environment in terms of what they know and need to know, how to plan for ways they may use to get to the learning goals, and to monitor their emotions and reactivity carefully and accurately. These highest level skills are the mark of an expert learner; someone who does not know everything, but knows how to learn everything”     (Meyer et al, 75).</a:t>
            </a:r>
          </a:p>
        </p:txBody>
      </p:sp>
      <p:sp>
        <p:nvSpPr>
          <p:cNvPr id="5" name="TextBox 4"/>
          <p:cNvSpPr txBox="1"/>
          <p:nvPr/>
        </p:nvSpPr>
        <p:spPr>
          <a:xfrm>
            <a:off x="914709" y="2731116"/>
            <a:ext cx="10496384" cy="1200329"/>
          </a:xfrm>
          <a:prstGeom prst="rect">
            <a:avLst/>
          </a:prstGeom>
          <a:solidFill>
            <a:schemeClr val="accent6"/>
          </a:solidFill>
          <a:effectLst>
            <a:outerShdw blurRad="50800" dist="38100" dir="2700000" algn="tl" rotWithShape="0">
              <a:prstClr val="black">
                <a:alpha val="40000"/>
              </a:prstClr>
            </a:outerShdw>
            <a:softEdge rad="63500"/>
          </a:effectLst>
        </p:spPr>
        <p:txBody>
          <a:bodyPr wrap="square" rtlCol="0">
            <a:spAutoFit/>
          </a:bodyPr>
          <a:lstStyle/>
          <a:p>
            <a:r>
              <a:rPr lang="en-US" dirty="0"/>
              <a:t>“What researchers call ‘self-</a:t>
            </a:r>
            <a:r>
              <a:rPr lang="en-US" dirty="0" err="1"/>
              <a:t>regulation’is</a:t>
            </a:r>
            <a:r>
              <a:rPr lang="en-US" dirty="0"/>
              <a:t> the ability to set motivating goals; to sustain effort toward meeting those goals; and to monitor the balance between internal resources and external demands, seeking help or adjusting one’s own expectations and strategies as needed” (Meyer et al, 52).</a:t>
            </a:r>
          </a:p>
        </p:txBody>
      </p:sp>
    </p:spTree>
    <p:extLst>
      <p:ext uri="{BB962C8B-B14F-4D97-AF65-F5344CB8AC3E}">
        <p14:creationId xmlns:p14="http://schemas.microsoft.com/office/powerpoint/2010/main" val="299057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D299-DA43-A440-AF1C-66CBDD0CFCA6}"/>
              </a:ext>
            </a:extLst>
          </p:cNvPr>
          <p:cNvSpPr>
            <a:spLocks noGrp="1"/>
          </p:cNvSpPr>
          <p:nvPr>
            <p:ph type="title"/>
          </p:nvPr>
        </p:nvSpPr>
        <p:spPr/>
        <p:txBody>
          <a:bodyPr/>
          <a:lstStyle/>
          <a:p>
            <a:r>
              <a:rPr lang="en-US" dirty="0"/>
              <a:t>Self-reflections: </a:t>
            </a:r>
            <a:r>
              <a:rPr lang="en-US" dirty="0">
                <a:solidFill>
                  <a:schemeClr val="accent4"/>
                </a:solidFill>
              </a:rPr>
              <a:t>Learning Objectives</a:t>
            </a:r>
          </a:p>
        </p:txBody>
      </p:sp>
      <p:sp>
        <p:nvSpPr>
          <p:cNvPr id="3" name="Content Placeholder 2">
            <a:extLst>
              <a:ext uri="{FF2B5EF4-FFF2-40B4-BE49-F238E27FC236}">
                <a16:creationId xmlns:a16="http://schemas.microsoft.com/office/drawing/2014/main" id="{4A52F30F-10D1-9340-875D-3D317F58FD67}"/>
              </a:ext>
            </a:extLst>
          </p:cNvPr>
          <p:cNvSpPr>
            <a:spLocks noGrp="1"/>
          </p:cNvSpPr>
          <p:nvPr>
            <p:ph idx="1"/>
          </p:nvPr>
        </p:nvSpPr>
        <p:spPr/>
        <p:txBody>
          <a:bodyPr/>
          <a:lstStyle/>
          <a:p>
            <a:r>
              <a:rPr lang="en-US" dirty="0"/>
              <a:t>Have students create </a:t>
            </a:r>
            <a:r>
              <a:rPr lang="en-US" dirty="0">
                <a:solidFill>
                  <a:schemeClr val="accent4"/>
                </a:solidFill>
              </a:rPr>
              <a:t>goals</a:t>
            </a:r>
            <a:r>
              <a:rPr lang="en-US" dirty="0"/>
              <a:t> for themselves</a:t>
            </a:r>
          </a:p>
          <a:p>
            <a:r>
              <a:rPr lang="en-US" dirty="0"/>
              <a:t>And evaluate if they meet those </a:t>
            </a:r>
            <a:r>
              <a:rPr lang="en-US" dirty="0">
                <a:solidFill>
                  <a:schemeClr val="accent4"/>
                </a:solidFill>
              </a:rPr>
              <a:t>goals</a:t>
            </a:r>
            <a:endParaRPr lang="en-US" dirty="0"/>
          </a:p>
          <a:p>
            <a:endParaRPr lang="en-US" dirty="0"/>
          </a:p>
          <a:p>
            <a:endParaRPr lang="en-US" dirty="0"/>
          </a:p>
        </p:txBody>
      </p:sp>
      <p:pic>
        <p:nvPicPr>
          <p:cNvPr id="4" name="Picture 3">
            <a:extLst>
              <a:ext uri="{FF2B5EF4-FFF2-40B4-BE49-F238E27FC236}">
                <a16:creationId xmlns:a16="http://schemas.microsoft.com/office/drawing/2014/main" id="{BF809320-C4BB-7F41-8383-28D6CBFC31C6}"/>
              </a:ext>
            </a:extLst>
          </p:cNvPr>
          <p:cNvPicPr>
            <a:picLocks noChangeAspect="1"/>
          </p:cNvPicPr>
          <p:nvPr/>
        </p:nvPicPr>
        <p:blipFill>
          <a:blip r:embed="rId2"/>
          <a:stretch>
            <a:fillRect/>
          </a:stretch>
        </p:blipFill>
        <p:spPr>
          <a:xfrm>
            <a:off x="6839386" y="2539921"/>
            <a:ext cx="4533900" cy="3911600"/>
          </a:xfrm>
          <a:prstGeom prst="rect">
            <a:avLst/>
          </a:prstGeom>
        </p:spPr>
      </p:pic>
      <p:pic>
        <p:nvPicPr>
          <p:cNvPr id="5" name="Picture 4">
            <a:extLst>
              <a:ext uri="{FF2B5EF4-FFF2-40B4-BE49-F238E27FC236}">
                <a16:creationId xmlns:a16="http://schemas.microsoft.com/office/drawing/2014/main" id="{34511827-E983-3F44-82E2-AE4765AF0F9F}"/>
              </a:ext>
            </a:extLst>
          </p:cNvPr>
          <p:cNvPicPr>
            <a:picLocks noChangeAspect="1"/>
          </p:cNvPicPr>
          <p:nvPr/>
        </p:nvPicPr>
        <p:blipFill>
          <a:blip r:embed="rId3"/>
          <a:stretch>
            <a:fillRect/>
          </a:stretch>
        </p:blipFill>
        <p:spPr>
          <a:xfrm>
            <a:off x="6156193" y="1983453"/>
            <a:ext cx="5900286" cy="397651"/>
          </a:xfrm>
          <a:prstGeom prst="rect">
            <a:avLst/>
          </a:prstGeom>
        </p:spPr>
      </p:pic>
    </p:spTree>
    <p:extLst>
      <p:ext uri="{BB962C8B-B14F-4D97-AF65-F5344CB8AC3E}">
        <p14:creationId xmlns:p14="http://schemas.microsoft.com/office/powerpoint/2010/main" val="3622023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533</TotalTime>
  <Words>2125</Words>
  <Application>Microsoft Macintosh PowerPoint</Application>
  <PresentationFormat>Widescreen</PresentationFormat>
  <Paragraphs>152</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Century Gothic</vt:lpstr>
      <vt:lpstr>Wingdings 2</vt:lpstr>
      <vt:lpstr>Quotable</vt:lpstr>
      <vt:lpstr>Putting The “You” in Education: Using Self-Reflections in the College Classroom</vt:lpstr>
      <vt:lpstr>Why I joined the UDL @ Dawson Community</vt:lpstr>
      <vt:lpstr>The problem</vt:lpstr>
      <vt:lpstr>The problem</vt:lpstr>
      <vt:lpstr>UDL moment: Fairness</vt:lpstr>
      <vt:lpstr>The problem</vt:lpstr>
      <vt:lpstr>The plan</vt:lpstr>
      <vt:lpstr>From Universal Design for Learning:  Theory and Practice</vt:lpstr>
      <vt:lpstr>Self-reflections: Learning Objectives</vt:lpstr>
      <vt:lpstr>Self-reflection: Learning Objectives</vt:lpstr>
      <vt:lpstr>Self-reflection: Learning Objectives</vt:lpstr>
      <vt:lpstr>Self-reflection: Learning Objectives</vt:lpstr>
      <vt:lpstr>Self-Assessment #1 (at beginning of semester)</vt:lpstr>
      <vt:lpstr>Self-Assessment #1: Student Responses</vt:lpstr>
      <vt:lpstr>Self-Assessment #1: Student Responses</vt:lpstr>
      <vt:lpstr>Self-Assessment #2:  Before first major assignment</vt:lpstr>
      <vt:lpstr>Self-assessment #2: student responses</vt:lpstr>
      <vt:lpstr>Self-assessment #2: student responses</vt:lpstr>
      <vt:lpstr>Self-assessment #3: after first major assignment was completed. </vt:lpstr>
      <vt:lpstr>Results</vt:lpstr>
      <vt:lpstr>Self-assessment #3: student responses</vt:lpstr>
      <vt:lpstr>Self-assessment #4 </vt:lpstr>
      <vt:lpstr>Self-assessment #5: Reflections on progress throughout semester</vt:lpstr>
      <vt:lpstr>Self-assessment #5: student responses</vt:lpstr>
      <vt:lpstr>A new course goal emerges</vt:lpstr>
      <vt:lpstr>Unexpected benefits of self-assessments</vt:lpstr>
      <vt:lpstr>Unexpected benefits of self-assessments</vt:lpstr>
      <vt:lpstr>Works Cited</vt:lpstr>
    </vt:vector>
  </TitlesOfParts>
  <Company>Dawson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 Gandell’s UDL Portfolio</dc:title>
  <dc:creator>Jeffrey Gandell</dc:creator>
  <cp:lastModifiedBy>Jeffrey Gandell</cp:lastModifiedBy>
  <cp:revision>34</cp:revision>
  <dcterms:created xsi:type="dcterms:W3CDTF">2018-04-03T19:56:55Z</dcterms:created>
  <dcterms:modified xsi:type="dcterms:W3CDTF">2018-10-09T18:54:37Z</dcterms:modified>
</cp:coreProperties>
</file>