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handoutMasterIdLst>
    <p:handoutMasterId r:id="rId16"/>
  </p:handoutMasterIdLst>
  <p:sldIdLst>
    <p:sldId id="256" r:id="rId6"/>
    <p:sldId id="270" r:id="rId7"/>
    <p:sldId id="271"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74" autoAdjust="0"/>
  </p:normalViewPr>
  <p:slideViewPr>
    <p:cSldViewPr snapToGrid="0">
      <p:cViewPr varScale="1">
        <p:scale>
          <a:sx n="71" d="100"/>
          <a:sy n="71" d="100"/>
        </p:scale>
        <p:origin x="-480" y="-104"/>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5747F-C2B6-48F4-B230-931F3251F608}"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US"/>
        </a:p>
      </dgm:t>
    </dgm:pt>
    <dgm:pt modelId="{7E505937-A1D1-4FCF-B857-F28870C2B438}">
      <dgm:prSet phldrT="[Text]"/>
      <dgm:spPr/>
      <dgm:t>
        <a:bodyPr/>
        <a:lstStyle/>
        <a:p>
          <a:endParaRPr lang="en-US" dirty="0">
            <a:latin typeface="Gill Sans MT" panose="020B0502020104020203" pitchFamily="34" charset="0"/>
          </a:endParaRPr>
        </a:p>
      </dgm:t>
    </dgm:pt>
    <dgm:pt modelId="{C7132FAD-B185-4405-ABD4-A30DEAC13416}" type="parTrans" cxnId="{2577AF47-547F-47F7-A484-871FB3256470}">
      <dgm:prSet/>
      <dgm:spPr/>
      <dgm:t>
        <a:bodyPr/>
        <a:lstStyle/>
        <a:p>
          <a:endParaRPr lang="en-US"/>
        </a:p>
      </dgm:t>
    </dgm:pt>
    <dgm:pt modelId="{3B7DB6A5-4C5E-46B9-A357-36BB8E4D8D85}" type="sibTrans" cxnId="{2577AF47-547F-47F7-A484-871FB3256470}">
      <dgm:prSet/>
      <dgm:spPr/>
      <dgm:t>
        <a:bodyPr/>
        <a:lstStyle/>
        <a:p>
          <a:endParaRPr lang="en-US"/>
        </a:p>
      </dgm:t>
    </dgm:pt>
    <dgm:pt modelId="{754976FE-E4B0-4743-B453-0E44EC68399E}">
      <dgm:prSet phldrT="[Text]"/>
      <dgm:spPr>
        <a:solidFill>
          <a:schemeClr val="accent2">
            <a:lumMod val="75000"/>
          </a:schemeClr>
        </a:solidFill>
      </dgm:spPr>
      <dgm:t>
        <a:bodyPr/>
        <a:lstStyle/>
        <a:p>
          <a:pPr>
            <a:buNone/>
          </a:pPr>
          <a:r>
            <a:rPr lang="en-CA" b="0" i="0" dirty="0"/>
            <a:t>Provide Multiple Means of</a:t>
          </a:r>
          <a:br>
            <a:rPr lang="en-CA" b="0" i="0" dirty="0"/>
          </a:br>
          <a:r>
            <a:rPr lang="en-CA" b="1" i="0" dirty="0"/>
            <a:t>Engagement</a:t>
          </a:r>
          <a:endParaRPr lang="en-US" dirty="0"/>
        </a:p>
      </dgm:t>
      <dgm:extLst>
        <a:ext uri="{E40237B7-FDA0-4F09-8148-C483321AD2D9}">
          <dgm14:cNvPr xmlns:dgm14="http://schemas.microsoft.com/office/drawing/2010/diagram" id="0" name="" descr="Vertical Bracket List" title="SmartArt"/>
        </a:ext>
      </dgm:extLst>
    </dgm:pt>
    <dgm:pt modelId="{4D9FEAA5-C005-491D-B43A-D4F62D2E4495}" type="parTrans" cxnId="{76698416-48B6-446C-BC4D-BBB529F863E9}">
      <dgm:prSet/>
      <dgm:spPr/>
      <dgm:t>
        <a:bodyPr/>
        <a:lstStyle/>
        <a:p>
          <a:endParaRPr lang="en-US"/>
        </a:p>
      </dgm:t>
    </dgm:pt>
    <dgm:pt modelId="{C2AD5ED6-AB5F-4192-9A90-DE66475C951C}" type="sibTrans" cxnId="{76698416-48B6-446C-BC4D-BBB529F863E9}">
      <dgm:prSet/>
      <dgm:spPr/>
      <dgm:t>
        <a:bodyPr/>
        <a:lstStyle/>
        <a:p>
          <a:endParaRPr lang="en-US"/>
        </a:p>
      </dgm:t>
    </dgm:pt>
    <dgm:pt modelId="{B1295C8C-8D1F-43C6-82C9-E9A0C9D69E91}">
      <dgm:prSet phldrT="[Text]" custT="1"/>
      <dgm:spPr/>
      <dgm:t>
        <a:bodyPr/>
        <a:lstStyle/>
        <a:p>
          <a:pPr algn="l"/>
          <a:r>
            <a:rPr lang="en-US" sz="2400" dirty="0">
              <a:latin typeface="Gill Sans MT" panose="020B0502020104020203" pitchFamily="34" charset="0"/>
            </a:rPr>
            <a:t>Representation</a:t>
          </a:r>
        </a:p>
      </dgm:t>
    </dgm:pt>
    <dgm:pt modelId="{E5C704B0-DB8C-4E8C-A7B3-49A7A120BF7B}" type="parTrans" cxnId="{47137A9B-2AFD-43A1-BF60-A42D27E140F6}">
      <dgm:prSet/>
      <dgm:spPr/>
      <dgm:t>
        <a:bodyPr/>
        <a:lstStyle/>
        <a:p>
          <a:endParaRPr lang="en-US"/>
        </a:p>
      </dgm:t>
    </dgm:pt>
    <dgm:pt modelId="{8C31FF87-D786-498F-B4F8-FA4F5650B856}" type="sibTrans" cxnId="{47137A9B-2AFD-43A1-BF60-A42D27E140F6}">
      <dgm:prSet/>
      <dgm:spPr/>
      <dgm:t>
        <a:bodyPr/>
        <a:lstStyle/>
        <a:p>
          <a:endParaRPr lang="en-US"/>
        </a:p>
      </dgm:t>
    </dgm:pt>
    <dgm:pt modelId="{3DC9E84D-4109-41D9-B23B-CD33F63307C9}">
      <dgm:prSet phldrT="[Text]"/>
      <dgm:spPr>
        <a:solidFill>
          <a:srgbClr val="7030A0"/>
        </a:solidFill>
      </dgm:spPr>
      <dgm:t>
        <a:bodyPr/>
        <a:lstStyle/>
        <a:p>
          <a:pPr>
            <a:buNone/>
          </a:pPr>
          <a:r>
            <a:rPr lang="en-CA" b="0" i="0" dirty="0"/>
            <a:t>Provide Multiple Means of</a:t>
          </a:r>
          <a:r>
            <a:rPr lang="en-CA" dirty="0"/>
            <a:t/>
          </a:r>
          <a:br>
            <a:rPr lang="en-CA" dirty="0"/>
          </a:br>
          <a:r>
            <a:rPr lang="en-CA" b="1" i="0" dirty="0"/>
            <a:t>Representation</a:t>
          </a:r>
          <a:endParaRPr lang="en-US" dirty="0"/>
        </a:p>
      </dgm:t>
    </dgm:pt>
    <dgm:pt modelId="{D44FDFB6-DCEB-482B-A44F-4AD4680B4845}" type="parTrans" cxnId="{7A48A55B-5522-4A42-ADC5-ACE0221D155E}">
      <dgm:prSet/>
      <dgm:spPr/>
      <dgm:t>
        <a:bodyPr/>
        <a:lstStyle/>
        <a:p>
          <a:endParaRPr lang="en-US"/>
        </a:p>
      </dgm:t>
    </dgm:pt>
    <dgm:pt modelId="{EF816448-0FE2-4DFA-B1FE-96F43A2497E4}" type="sibTrans" cxnId="{7A48A55B-5522-4A42-ADC5-ACE0221D155E}">
      <dgm:prSet/>
      <dgm:spPr/>
      <dgm:t>
        <a:bodyPr/>
        <a:lstStyle/>
        <a:p>
          <a:endParaRPr lang="en-US"/>
        </a:p>
      </dgm:t>
    </dgm:pt>
    <dgm:pt modelId="{1B41DC41-29F0-4922-BFC5-D6FC08605C24}">
      <dgm:prSet phldrT="[Text]" custT="1"/>
      <dgm:spPr/>
      <dgm:t>
        <a:bodyPr/>
        <a:lstStyle/>
        <a:p>
          <a:pPr algn="l"/>
          <a:r>
            <a:rPr lang="en-US" sz="2400" dirty="0">
              <a:latin typeface="Gill Sans MT" panose="020B0502020104020203" pitchFamily="34" charset="0"/>
            </a:rPr>
            <a:t>Action &amp; Expression</a:t>
          </a:r>
        </a:p>
      </dgm:t>
    </dgm:pt>
    <dgm:pt modelId="{CE9E3E3B-2FC2-4FCA-97C2-0743E0F5A1A8}" type="parTrans" cxnId="{EBEFFE02-D79C-4682-B676-2C45B3EDDB59}">
      <dgm:prSet/>
      <dgm:spPr/>
      <dgm:t>
        <a:bodyPr/>
        <a:lstStyle/>
        <a:p>
          <a:endParaRPr lang="en-US"/>
        </a:p>
      </dgm:t>
    </dgm:pt>
    <dgm:pt modelId="{B1482198-B815-4549-93A1-1975942E3B24}" type="sibTrans" cxnId="{EBEFFE02-D79C-4682-B676-2C45B3EDDB59}">
      <dgm:prSet/>
      <dgm:spPr/>
      <dgm:t>
        <a:bodyPr/>
        <a:lstStyle/>
        <a:p>
          <a:endParaRPr lang="en-US"/>
        </a:p>
      </dgm:t>
    </dgm:pt>
    <dgm:pt modelId="{4777BA7A-CB4C-4047-A5C1-19C4370C7AE7}">
      <dgm:prSet phldrT="[Text]"/>
      <dgm:spPr>
        <a:solidFill>
          <a:srgbClr val="0070C0"/>
        </a:solidFill>
      </dgm:spPr>
      <dgm:t>
        <a:bodyPr/>
        <a:lstStyle/>
        <a:p>
          <a:pPr>
            <a:buNone/>
          </a:pPr>
          <a:r>
            <a:rPr lang="en-CA" b="0" i="0" dirty="0"/>
            <a:t>Provide Multiple Means of</a:t>
          </a:r>
          <a:r>
            <a:rPr lang="en-CA" dirty="0"/>
            <a:t/>
          </a:r>
          <a:br>
            <a:rPr lang="en-CA" dirty="0"/>
          </a:br>
          <a:r>
            <a:rPr lang="en-CA" b="1" i="0" dirty="0"/>
            <a:t>Action &amp; Expression</a:t>
          </a:r>
          <a:endParaRPr lang="en-US" dirty="0"/>
        </a:p>
      </dgm:t>
    </dgm:pt>
    <dgm:pt modelId="{DBA40324-CF00-4C14-AB62-75C05DB6EAE5}" type="parTrans" cxnId="{991CB489-1893-438D-BC32-42AAD94F996C}">
      <dgm:prSet/>
      <dgm:spPr/>
      <dgm:t>
        <a:bodyPr/>
        <a:lstStyle/>
        <a:p>
          <a:endParaRPr lang="en-US"/>
        </a:p>
      </dgm:t>
    </dgm:pt>
    <dgm:pt modelId="{494B452E-9B16-41EA-8512-F0037B9C3E0D}" type="sibTrans" cxnId="{991CB489-1893-438D-BC32-42AAD94F996C}">
      <dgm:prSet/>
      <dgm:spPr/>
      <dgm:t>
        <a:bodyPr/>
        <a:lstStyle/>
        <a:p>
          <a:endParaRPr lang="en-US"/>
        </a:p>
      </dgm:t>
    </dgm:pt>
    <dgm:pt modelId="{9CCA8BCA-302E-4531-968F-3B9933C3D63E}">
      <dgm:prSet phldrT="[Text]"/>
      <dgm:spPr>
        <a:solidFill>
          <a:schemeClr val="accent2">
            <a:lumMod val="75000"/>
          </a:schemeClr>
        </a:solidFill>
      </dgm:spPr>
      <dgm:t>
        <a:bodyPr/>
        <a:lstStyle/>
        <a:p>
          <a:pPr>
            <a:buNone/>
          </a:pPr>
          <a:r>
            <a:rPr lang="en-CA" b="0" i="0" dirty="0"/>
            <a:t/>
          </a:r>
          <a:br>
            <a:rPr lang="en-CA" b="0" i="0" dirty="0"/>
          </a:br>
          <a:r>
            <a:rPr lang="en-CA" b="0" i="1" dirty="0"/>
            <a:t>Purposeful, motivated learners</a:t>
          </a:r>
          <a:endParaRPr lang="en-US" dirty="0"/>
        </a:p>
      </dgm:t>
      <dgm:extLst/>
    </dgm:pt>
    <dgm:pt modelId="{80F119E8-C643-4EFB-A165-ED1B013BF899}" type="parTrans" cxnId="{421BDCE6-1A09-4818-B417-A8237A41B07B}">
      <dgm:prSet/>
      <dgm:spPr/>
      <dgm:t>
        <a:bodyPr/>
        <a:lstStyle/>
        <a:p>
          <a:endParaRPr lang="en-US"/>
        </a:p>
      </dgm:t>
    </dgm:pt>
    <dgm:pt modelId="{C33F3C60-1257-4815-B40D-98AD0F1D781D}" type="sibTrans" cxnId="{421BDCE6-1A09-4818-B417-A8237A41B07B}">
      <dgm:prSet/>
      <dgm:spPr/>
      <dgm:t>
        <a:bodyPr/>
        <a:lstStyle/>
        <a:p>
          <a:endParaRPr lang="en-US"/>
        </a:p>
      </dgm:t>
    </dgm:pt>
    <dgm:pt modelId="{9602724D-3176-49AC-83AE-20E637881B74}">
      <dgm:prSet phldrT="[Text]"/>
      <dgm:spPr>
        <a:solidFill>
          <a:srgbClr val="7030A0"/>
        </a:solidFill>
      </dgm:spPr>
      <dgm:t>
        <a:bodyPr/>
        <a:lstStyle/>
        <a:p>
          <a:pPr>
            <a:buNone/>
          </a:pPr>
          <a:r>
            <a:rPr lang="en-CA" dirty="0"/>
            <a:t/>
          </a:r>
          <a:br>
            <a:rPr lang="en-CA" dirty="0"/>
          </a:br>
          <a:r>
            <a:rPr lang="en-CA" b="0" i="1" dirty="0"/>
            <a:t>Resourceful, knowledgeable learners</a:t>
          </a:r>
          <a:endParaRPr lang="en-US" dirty="0"/>
        </a:p>
      </dgm:t>
    </dgm:pt>
    <dgm:pt modelId="{2E628F0C-E8E8-4B54-B09F-0769D4737D34}" type="parTrans" cxnId="{2FB81C7E-A00A-4A0A-A162-69A4B633FF7E}">
      <dgm:prSet/>
      <dgm:spPr/>
      <dgm:t>
        <a:bodyPr/>
        <a:lstStyle/>
        <a:p>
          <a:endParaRPr lang="en-US"/>
        </a:p>
      </dgm:t>
    </dgm:pt>
    <dgm:pt modelId="{6F5132DC-DE05-4CE3-859B-4720239A54AE}" type="sibTrans" cxnId="{2FB81C7E-A00A-4A0A-A162-69A4B633FF7E}">
      <dgm:prSet/>
      <dgm:spPr/>
      <dgm:t>
        <a:bodyPr/>
        <a:lstStyle/>
        <a:p>
          <a:endParaRPr lang="en-US"/>
        </a:p>
      </dgm:t>
    </dgm:pt>
    <dgm:pt modelId="{096D0140-C924-423C-A448-6791E7083DD3}">
      <dgm:prSet phldrT="[Text]"/>
      <dgm:spPr>
        <a:solidFill>
          <a:srgbClr val="0070C0"/>
        </a:solidFill>
      </dgm:spPr>
      <dgm:t>
        <a:bodyPr/>
        <a:lstStyle/>
        <a:p>
          <a:pPr>
            <a:buNone/>
          </a:pPr>
          <a:r>
            <a:rPr lang="en-CA" dirty="0"/>
            <a:t/>
          </a:r>
          <a:br>
            <a:rPr lang="en-CA" dirty="0"/>
          </a:br>
          <a:r>
            <a:rPr lang="en-CA" b="0" i="1" dirty="0"/>
            <a:t>Strategic, goal-directed learners</a:t>
          </a:r>
          <a:endParaRPr lang="en-US" dirty="0"/>
        </a:p>
      </dgm:t>
    </dgm:pt>
    <dgm:pt modelId="{880B2F5B-3DFE-4641-866A-92BA96109C6B}" type="parTrans" cxnId="{9C75E6FA-12ED-40DA-A827-2D6ED14B3093}">
      <dgm:prSet/>
      <dgm:spPr/>
      <dgm:t>
        <a:bodyPr/>
        <a:lstStyle/>
        <a:p>
          <a:endParaRPr lang="en-US"/>
        </a:p>
      </dgm:t>
    </dgm:pt>
    <dgm:pt modelId="{569C6050-0577-4B9F-81E8-A70060168D07}" type="sibTrans" cxnId="{9C75E6FA-12ED-40DA-A827-2D6ED14B3093}">
      <dgm:prSet/>
      <dgm:spPr/>
      <dgm:t>
        <a:bodyPr/>
        <a:lstStyle/>
        <a:p>
          <a:endParaRPr lang="en-US"/>
        </a:p>
      </dgm:t>
    </dgm:pt>
    <dgm:pt modelId="{A664B6DC-B5D4-480F-8C18-4EEA3B403295}" type="pres">
      <dgm:prSet presAssocID="{CE05747F-C2B6-48F4-B230-931F3251F608}" presName="Name0" presStyleCnt="0">
        <dgm:presLayoutVars>
          <dgm:dir/>
          <dgm:animLvl val="lvl"/>
          <dgm:resizeHandles val="exact"/>
        </dgm:presLayoutVars>
      </dgm:prSet>
      <dgm:spPr/>
      <dgm:t>
        <a:bodyPr/>
        <a:lstStyle/>
        <a:p>
          <a:endParaRPr lang="fr-CA"/>
        </a:p>
      </dgm:t>
    </dgm:pt>
    <dgm:pt modelId="{707CF0F8-542C-4273-AD39-AC9125950E5B}" type="pres">
      <dgm:prSet presAssocID="{7E505937-A1D1-4FCF-B857-F28870C2B438}" presName="linNode" presStyleCnt="0"/>
      <dgm:spPr/>
    </dgm:pt>
    <dgm:pt modelId="{2C5BA068-BB4B-49C7-8916-4C0FEEAFB7D3}" type="pres">
      <dgm:prSet presAssocID="{7E505937-A1D1-4FCF-B857-F28870C2B438}" presName="parTx" presStyleLbl="revTx" presStyleIdx="0" presStyleCnt="3">
        <dgm:presLayoutVars>
          <dgm:chMax val="1"/>
          <dgm:bulletEnabled val="1"/>
        </dgm:presLayoutVars>
      </dgm:prSet>
      <dgm:spPr/>
      <dgm:t>
        <a:bodyPr/>
        <a:lstStyle/>
        <a:p>
          <a:endParaRPr lang="fr-CA"/>
        </a:p>
      </dgm:t>
    </dgm:pt>
    <dgm:pt modelId="{F7060B7B-A2B0-46AD-A854-46E0D1855F68}" type="pres">
      <dgm:prSet presAssocID="{7E505937-A1D1-4FCF-B857-F28870C2B438}" presName="bracket" presStyleLbl="parChTrans1D1" presStyleIdx="0" presStyleCnt="3"/>
      <dgm:spPr/>
    </dgm:pt>
    <dgm:pt modelId="{CC5F4082-0804-4B7F-B15E-81E8137F5C11}" type="pres">
      <dgm:prSet presAssocID="{7E505937-A1D1-4FCF-B857-F28870C2B438}" presName="spH" presStyleCnt="0"/>
      <dgm:spPr/>
    </dgm:pt>
    <dgm:pt modelId="{0B75026B-D553-42CF-87D2-B415F2777DCC}" type="pres">
      <dgm:prSet presAssocID="{7E505937-A1D1-4FCF-B857-F28870C2B438}" presName="desTx" presStyleLbl="node1" presStyleIdx="0" presStyleCnt="3">
        <dgm:presLayoutVars>
          <dgm:bulletEnabled val="1"/>
        </dgm:presLayoutVars>
      </dgm:prSet>
      <dgm:spPr/>
      <dgm:t>
        <a:bodyPr/>
        <a:lstStyle/>
        <a:p>
          <a:endParaRPr lang="fr-CA"/>
        </a:p>
      </dgm:t>
    </dgm:pt>
    <dgm:pt modelId="{57548DBF-1933-42EC-B582-783DD4A3CC9D}" type="pres">
      <dgm:prSet presAssocID="{3B7DB6A5-4C5E-46B9-A357-36BB8E4D8D85}" presName="spV" presStyleCnt="0"/>
      <dgm:spPr/>
    </dgm:pt>
    <dgm:pt modelId="{61D22842-6DE5-43F4-8C89-BDFBDF0A84C8}" type="pres">
      <dgm:prSet presAssocID="{B1295C8C-8D1F-43C6-82C9-E9A0C9D69E91}" presName="linNode" presStyleCnt="0"/>
      <dgm:spPr/>
    </dgm:pt>
    <dgm:pt modelId="{7C9B8812-F849-453D-BA52-CE14C834B1BC}" type="pres">
      <dgm:prSet presAssocID="{B1295C8C-8D1F-43C6-82C9-E9A0C9D69E91}" presName="parTx" presStyleLbl="revTx" presStyleIdx="1" presStyleCnt="3">
        <dgm:presLayoutVars>
          <dgm:chMax val="1"/>
          <dgm:bulletEnabled val="1"/>
        </dgm:presLayoutVars>
      </dgm:prSet>
      <dgm:spPr/>
      <dgm:t>
        <a:bodyPr/>
        <a:lstStyle/>
        <a:p>
          <a:endParaRPr lang="fr-CA"/>
        </a:p>
      </dgm:t>
    </dgm:pt>
    <dgm:pt modelId="{3B998CFF-DF3C-43F4-8CBE-41A479DE6B8A}" type="pres">
      <dgm:prSet presAssocID="{B1295C8C-8D1F-43C6-82C9-E9A0C9D69E91}" presName="bracket" presStyleLbl="parChTrans1D1" presStyleIdx="1" presStyleCnt="3"/>
      <dgm:spPr/>
    </dgm:pt>
    <dgm:pt modelId="{4FF76137-1C2B-4AAD-B533-20395A53231B}" type="pres">
      <dgm:prSet presAssocID="{B1295C8C-8D1F-43C6-82C9-E9A0C9D69E91}" presName="spH" presStyleCnt="0"/>
      <dgm:spPr/>
    </dgm:pt>
    <dgm:pt modelId="{08E2C8D8-6229-43A7-8F06-E64E22D8E58A}" type="pres">
      <dgm:prSet presAssocID="{B1295C8C-8D1F-43C6-82C9-E9A0C9D69E91}" presName="desTx" presStyleLbl="node1" presStyleIdx="1" presStyleCnt="3">
        <dgm:presLayoutVars>
          <dgm:bulletEnabled val="1"/>
        </dgm:presLayoutVars>
      </dgm:prSet>
      <dgm:spPr/>
      <dgm:t>
        <a:bodyPr/>
        <a:lstStyle/>
        <a:p>
          <a:endParaRPr lang="fr-CA"/>
        </a:p>
      </dgm:t>
    </dgm:pt>
    <dgm:pt modelId="{EDA6321F-5E83-4AB5-A934-A8A6B1E277A0}" type="pres">
      <dgm:prSet presAssocID="{8C31FF87-D786-498F-B4F8-FA4F5650B856}" presName="spV" presStyleCnt="0"/>
      <dgm:spPr/>
    </dgm:pt>
    <dgm:pt modelId="{74287BDB-9D80-46B7-9984-AC2B753423DD}" type="pres">
      <dgm:prSet presAssocID="{1B41DC41-29F0-4922-BFC5-D6FC08605C24}" presName="linNode" presStyleCnt="0"/>
      <dgm:spPr/>
    </dgm:pt>
    <dgm:pt modelId="{DFE58E50-D08B-4B73-94A1-1086CA88357F}" type="pres">
      <dgm:prSet presAssocID="{1B41DC41-29F0-4922-BFC5-D6FC08605C24}" presName="parTx" presStyleLbl="revTx" presStyleIdx="2" presStyleCnt="3">
        <dgm:presLayoutVars>
          <dgm:chMax val="1"/>
          <dgm:bulletEnabled val="1"/>
        </dgm:presLayoutVars>
      </dgm:prSet>
      <dgm:spPr/>
      <dgm:t>
        <a:bodyPr/>
        <a:lstStyle/>
        <a:p>
          <a:endParaRPr lang="fr-CA"/>
        </a:p>
      </dgm:t>
    </dgm:pt>
    <dgm:pt modelId="{5A3A5914-362B-47B2-925E-1271EDCF4D5A}" type="pres">
      <dgm:prSet presAssocID="{1B41DC41-29F0-4922-BFC5-D6FC08605C24}" presName="bracket" presStyleLbl="parChTrans1D1" presStyleIdx="2" presStyleCnt="3"/>
      <dgm:spPr/>
    </dgm:pt>
    <dgm:pt modelId="{867C6EEA-1D9F-4C72-A3E4-4858AB1B0645}" type="pres">
      <dgm:prSet presAssocID="{1B41DC41-29F0-4922-BFC5-D6FC08605C24}" presName="spH" presStyleCnt="0"/>
      <dgm:spPr/>
    </dgm:pt>
    <dgm:pt modelId="{BAC3E759-BFAD-49B5-8556-AF41067A7811}" type="pres">
      <dgm:prSet presAssocID="{1B41DC41-29F0-4922-BFC5-D6FC08605C24}" presName="desTx" presStyleLbl="node1" presStyleIdx="2" presStyleCnt="3">
        <dgm:presLayoutVars>
          <dgm:bulletEnabled val="1"/>
        </dgm:presLayoutVars>
      </dgm:prSet>
      <dgm:spPr/>
      <dgm:t>
        <a:bodyPr/>
        <a:lstStyle/>
        <a:p>
          <a:endParaRPr lang="fr-CA"/>
        </a:p>
      </dgm:t>
    </dgm:pt>
  </dgm:ptLst>
  <dgm:cxnLst>
    <dgm:cxn modelId="{2FB81C7E-A00A-4A0A-A162-69A4B633FF7E}" srcId="{B1295C8C-8D1F-43C6-82C9-E9A0C9D69E91}" destId="{9602724D-3176-49AC-83AE-20E637881B74}" srcOrd="1" destOrd="0" parTransId="{2E628F0C-E8E8-4B54-B09F-0769D4737D34}" sibTransId="{6F5132DC-DE05-4CE3-859B-4720239A54AE}"/>
    <dgm:cxn modelId="{4D63C05A-0368-4687-B71B-B117CDA2B7D0}" type="presOf" srcId="{096D0140-C924-423C-A448-6791E7083DD3}" destId="{BAC3E759-BFAD-49B5-8556-AF41067A7811}" srcOrd="0" destOrd="1" presId="urn:diagrams.loki3.com/BracketList+Icon"/>
    <dgm:cxn modelId="{D26403DA-2375-4507-9B05-525191B1F378}" type="presOf" srcId="{4777BA7A-CB4C-4047-A5C1-19C4370C7AE7}" destId="{BAC3E759-BFAD-49B5-8556-AF41067A7811}" srcOrd="0" destOrd="0" presId="urn:diagrams.loki3.com/BracketList+Icon"/>
    <dgm:cxn modelId="{76698416-48B6-446C-BC4D-BBB529F863E9}" srcId="{7E505937-A1D1-4FCF-B857-F28870C2B438}" destId="{754976FE-E4B0-4743-B453-0E44EC68399E}" srcOrd="0" destOrd="0" parTransId="{4D9FEAA5-C005-491D-B43A-D4F62D2E4495}" sibTransId="{C2AD5ED6-AB5F-4192-9A90-DE66475C951C}"/>
    <dgm:cxn modelId="{421BDCE6-1A09-4818-B417-A8237A41B07B}" srcId="{7E505937-A1D1-4FCF-B857-F28870C2B438}" destId="{9CCA8BCA-302E-4531-968F-3B9933C3D63E}" srcOrd="1" destOrd="0" parTransId="{80F119E8-C643-4EFB-A165-ED1B013BF899}" sibTransId="{C33F3C60-1257-4815-B40D-98AD0F1D781D}"/>
    <dgm:cxn modelId="{7A48A55B-5522-4A42-ADC5-ACE0221D155E}" srcId="{B1295C8C-8D1F-43C6-82C9-E9A0C9D69E91}" destId="{3DC9E84D-4109-41D9-B23B-CD33F63307C9}" srcOrd="0" destOrd="0" parTransId="{D44FDFB6-DCEB-482B-A44F-4AD4680B4845}" sibTransId="{EF816448-0FE2-4DFA-B1FE-96F43A2497E4}"/>
    <dgm:cxn modelId="{451D615B-98FE-4FC9-BF7F-62C0B5D98C46}" type="presOf" srcId="{7E505937-A1D1-4FCF-B857-F28870C2B438}" destId="{2C5BA068-BB4B-49C7-8916-4C0FEEAFB7D3}" srcOrd="0" destOrd="0" presId="urn:diagrams.loki3.com/BracketList+Icon"/>
    <dgm:cxn modelId="{D4201BB5-5256-4D86-81FA-EFDC0AA30415}" type="presOf" srcId="{3DC9E84D-4109-41D9-B23B-CD33F63307C9}" destId="{08E2C8D8-6229-43A7-8F06-E64E22D8E58A}" srcOrd="0" destOrd="0" presId="urn:diagrams.loki3.com/BracketList+Icon"/>
    <dgm:cxn modelId="{47137A9B-2AFD-43A1-BF60-A42D27E140F6}" srcId="{CE05747F-C2B6-48F4-B230-931F3251F608}" destId="{B1295C8C-8D1F-43C6-82C9-E9A0C9D69E91}" srcOrd="1" destOrd="0" parTransId="{E5C704B0-DB8C-4E8C-A7B3-49A7A120BF7B}" sibTransId="{8C31FF87-D786-498F-B4F8-FA4F5650B856}"/>
    <dgm:cxn modelId="{ADDE4CF1-BEA0-4419-9D81-4F556ECB14C5}" type="presOf" srcId="{9CCA8BCA-302E-4531-968F-3B9933C3D63E}" destId="{0B75026B-D553-42CF-87D2-B415F2777DCC}" srcOrd="0" destOrd="1" presId="urn:diagrams.loki3.com/BracketList+Icon"/>
    <dgm:cxn modelId="{D439B70B-2807-4F96-8101-8733B06F6BEA}" type="presOf" srcId="{B1295C8C-8D1F-43C6-82C9-E9A0C9D69E91}" destId="{7C9B8812-F849-453D-BA52-CE14C834B1BC}" srcOrd="0" destOrd="0" presId="urn:diagrams.loki3.com/BracketList+Icon"/>
    <dgm:cxn modelId="{2577AF47-547F-47F7-A484-871FB3256470}" srcId="{CE05747F-C2B6-48F4-B230-931F3251F608}" destId="{7E505937-A1D1-4FCF-B857-F28870C2B438}" srcOrd="0" destOrd="0" parTransId="{C7132FAD-B185-4405-ABD4-A30DEAC13416}" sibTransId="{3B7DB6A5-4C5E-46B9-A357-36BB8E4D8D85}"/>
    <dgm:cxn modelId="{EBEFFE02-D79C-4682-B676-2C45B3EDDB59}" srcId="{CE05747F-C2B6-48F4-B230-931F3251F608}" destId="{1B41DC41-29F0-4922-BFC5-D6FC08605C24}" srcOrd="2" destOrd="0" parTransId="{CE9E3E3B-2FC2-4FCA-97C2-0743E0F5A1A8}" sibTransId="{B1482198-B815-4549-93A1-1975942E3B24}"/>
    <dgm:cxn modelId="{70F23EAC-9E76-4C75-A613-75900DF39E98}" type="presOf" srcId="{9602724D-3176-49AC-83AE-20E637881B74}" destId="{08E2C8D8-6229-43A7-8F06-E64E22D8E58A}" srcOrd="0" destOrd="1" presId="urn:diagrams.loki3.com/BracketList+Icon"/>
    <dgm:cxn modelId="{C492D978-6FB6-47F5-A771-EE0734A3F0B6}" type="presOf" srcId="{1B41DC41-29F0-4922-BFC5-D6FC08605C24}" destId="{DFE58E50-D08B-4B73-94A1-1086CA88357F}" srcOrd="0" destOrd="0" presId="urn:diagrams.loki3.com/BracketList+Icon"/>
    <dgm:cxn modelId="{C6AEF221-E6DA-44AC-B1D1-65C2742929D0}" type="presOf" srcId="{CE05747F-C2B6-48F4-B230-931F3251F608}" destId="{A664B6DC-B5D4-480F-8C18-4EEA3B403295}" srcOrd="0" destOrd="0" presId="urn:diagrams.loki3.com/BracketList+Icon"/>
    <dgm:cxn modelId="{2ABD5B67-1CE7-4279-9067-19CCCF9051CC}" type="presOf" srcId="{754976FE-E4B0-4743-B453-0E44EC68399E}" destId="{0B75026B-D553-42CF-87D2-B415F2777DCC}" srcOrd="0" destOrd="0" presId="urn:diagrams.loki3.com/BracketList+Icon"/>
    <dgm:cxn modelId="{991CB489-1893-438D-BC32-42AAD94F996C}" srcId="{1B41DC41-29F0-4922-BFC5-D6FC08605C24}" destId="{4777BA7A-CB4C-4047-A5C1-19C4370C7AE7}" srcOrd="0" destOrd="0" parTransId="{DBA40324-CF00-4C14-AB62-75C05DB6EAE5}" sibTransId="{494B452E-9B16-41EA-8512-F0037B9C3E0D}"/>
    <dgm:cxn modelId="{9C75E6FA-12ED-40DA-A827-2D6ED14B3093}" srcId="{1B41DC41-29F0-4922-BFC5-D6FC08605C24}" destId="{096D0140-C924-423C-A448-6791E7083DD3}" srcOrd="1" destOrd="0" parTransId="{880B2F5B-3DFE-4641-866A-92BA96109C6B}" sibTransId="{569C6050-0577-4B9F-81E8-A70060168D07}"/>
    <dgm:cxn modelId="{9268D54A-D35A-4708-9D02-3BB9F8BB57B5}" type="presParOf" srcId="{A664B6DC-B5D4-480F-8C18-4EEA3B403295}" destId="{707CF0F8-542C-4273-AD39-AC9125950E5B}" srcOrd="0" destOrd="0" presId="urn:diagrams.loki3.com/BracketList+Icon"/>
    <dgm:cxn modelId="{5CD7EB98-1087-45B7-A078-231F1E59FE38}" type="presParOf" srcId="{707CF0F8-542C-4273-AD39-AC9125950E5B}" destId="{2C5BA068-BB4B-49C7-8916-4C0FEEAFB7D3}" srcOrd="0" destOrd="0" presId="urn:diagrams.loki3.com/BracketList+Icon"/>
    <dgm:cxn modelId="{62A6211C-BFD3-4C65-B651-21AA06D3F7C4}" type="presParOf" srcId="{707CF0F8-542C-4273-AD39-AC9125950E5B}" destId="{F7060B7B-A2B0-46AD-A854-46E0D1855F68}" srcOrd="1" destOrd="0" presId="urn:diagrams.loki3.com/BracketList+Icon"/>
    <dgm:cxn modelId="{2092F5D6-5606-4284-9313-0C9F6D6077F6}" type="presParOf" srcId="{707CF0F8-542C-4273-AD39-AC9125950E5B}" destId="{CC5F4082-0804-4B7F-B15E-81E8137F5C11}" srcOrd="2" destOrd="0" presId="urn:diagrams.loki3.com/BracketList+Icon"/>
    <dgm:cxn modelId="{67E306BC-66CB-4944-843D-0ED313B1C963}" type="presParOf" srcId="{707CF0F8-542C-4273-AD39-AC9125950E5B}" destId="{0B75026B-D553-42CF-87D2-B415F2777DCC}" srcOrd="3" destOrd="0" presId="urn:diagrams.loki3.com/BracketList+Icon"/>
    <dgm:cxn modelId="{0A89DDCB-1646-491A-B01E-37BC7434954A}" type="presParOf" srcId="{A664B6DC-B5D4-480F-8C18-4EEA3B403295}" destId="{57548DBF-1933-42EC-B582-783DD4A3CC9D}" srcOrd="1" destOrd="0" presId="urn:diagrams.loki3.com/BracketList+Icon"/>
    <dgm:cxn modelId="{FE662A29-DEF6-43F8-9ACB-C3C1008CC536}" type="presParOf" srcId="{A664B6DC-B5D4-480F-8C18-4EEA3B403295}" destId="{61D22842-6DE5-43F4-8C89-BDFBDF0A84C8}" srcOrd="2" destOrd="0" presId="urn:diagrams.loki3.com/BracketList+Icon"/>
    <dgm:cxn modelId="{EFFFD98B-F8B5-428D-B5C4-5A4F7E54B73A}" type="presParOf" srcId="{61D22842-6DE5-43F4-8C89-BDFBDF0A84C8}" destId="{7C9B8812-F849-453D-BA52-CE14C834B1BC}" srcOrd="0" destOrd="0" presId="urn:diagrams.loki3.com/BracketList+Icon"/>
    <dgm:cxn modelId="{0165544F-768C-4D5D-AD01-D0AEBA30D73B}" type="presParOf" srcId="{61D22842-6DE5-43F4-8C89-BDFBDF0A84C8}" destId="{3B998CFF-DF3C-43F4-8CBE-41A479DE6B8A}" srcOrd="1" destOrd="0" presId="urn:diagrams.loki3.com/BracketList+Icon"/>
    <dgm:cxn modelId="{7BFC50F8-041C-4D0E-9F6C-18EDD35AC855}" type="presParOf" srcId="{61D22842-6DE5-43F4-8C89-BDFBDF0A84C8}" destId="{4FF76137-1C2B-4AAD-B533-20395A53231B}" srcOrd="2" destOrd="0" presId="urn:diagrams.loki3.com/BracketList+Icon"/>
    <dgm:cxn modelId="{69F1C48F-D1D4-4706-A9E6-E2CF40898067}" type="presParOf" srcId="{61D22842-6DE5-43F4-8C89-BDFBDF0A84C8}" destId="{08E2C8D8-6229-43A7-8F06-E64E22D8E58A}" srcOrd="3" destOrd="0" presId="urn:diagrams.loki3.com/BracketList+Icon"/>
    <dgm:cxn modelId="{91C56926-CD9F-4353-B727-58AB8131A684}" type="presParOf" srcId="{A664B6DC-B5D4-480F-8C18-4EEA3B403295}" destId="{EDA6321F-5E83-4AB5-A934-A8A6B1E277A0}" srcOrd="3" destOrd="0" presId="urn:diagrams.loki3.com/BracketList+Icon"/>
    <dgm:cxn modelId="{258F0EFF-648C-4CE4-ACC1-05DFE1EBE93E}" type="presParOf" srcId="{A664B6DC-B5D4-480F-8C18-4EEA3B403295}" destId="{74287BDB-9D80-46B7-9984-AC2B753423DD}" srcOrd="4" destOrd="0" presId="urn:diagrams.loki3.com/BracketList+Icon"/>
    <dgm:cxn modelId="{EF132C8E-2172-487B-A19A-5A3988CBA3F6}" type="presParOf" srcId="{74287BDB-9D80-46B7-9984-AC2B753423DD}" destId="{DFE58E50-D08B-4B73-94A1-1086CA88357F}" srcOrd="0" destOrd="0" presId="urn:diagrams.loki3.com/BracketList+Icon"/>
    <dgm:cxn modelId="{A09E737D-F1E5-4F39-A7D1-333DDCE87D85}" type="presParOf" srcId="{74287BDB-9D80-46B7-9984-AC2B753423DD}" destId="{5A3A5914-362B-47B2-925E-1271EDCF4D5A}" srcOrd="1" destOrd="0" presId="urn:diagrams.loki3.com/BracketList+Icon"/>
    <dgm:cxn modelId="{3F3F1639-B44E-4AFE-85C3-D84DEB8719D4}" type="presParOf" srcId="{74287BDB-9D80-46B7-9984-AC2B753423DD}" destId="{867C6EEA-1D9F-4C72-A3E4-4858AB1B0645}" srcOrd="2" destOrd="0" presId="urn:diagrams.loki3.com/BracketList+Icon"/>
    <dgm:cxn modelId="{1AAF2981-58CB-46F1-ADED-4F264594908F}" type="presParOf" srcId="{74287BDB-9D80-46B7-9984-AC2B753423DD}" destId="{BAC3E759-BFAD-49B5-8556-AF41067A7811}"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17-05-15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17-05-15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a:t>
            </a:fld>
            <a:endParaRPr lang="en-US"/>
          </a:p>
        </p:txBody>
      </p:sp>
    </p:spTree>
    <p:extLst>
      <p:ext uri="{BB962C8B-B14F-4D97-AF65-F5344CB8AC3E}">
        <p14:creationId xmlns:p14="http://schemas.microsoft.com/office/powerpoint/2010/main" val="2816056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9" name="Rectangle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286000"/>
            <a:ext cx="9601200" cy="1517904"/>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17-05-15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17-05-15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17-05-15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295400" y="2130552"/>
            <a:ext cx="9601200" cy="2359152"/>
          </a:xfrm>
        </p:spPr>
        <p:txBody>
          <a:bodyPr anchor="b">
            <a:normAutofit/>
          </a:bodyPr>
          <a:lstStyle>
            <a:lvl1pPr algn="ctr">
              <a:defRPr sz="5400" b="0"/>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17-05-15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0A879FD0-C37A-4F50-8F3B-5FA0D9D0B42F}" type="datetimeFigureOut">
              <a:rPr lang="en-US"/>
              <a:t>17-05-15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D06EF73-9DB8-4763-865F-2F88181A4732}" type="slidenum">
              <a:rPr/>
              <a:t>‹#›</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E583DDF-CA54-461A-A486-592D2374C532}" type="datetimeFigureOut">
              <a:rPr lang="en-US"/>
              <a:t>17-05-15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17-05-15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Date Placeholder 1"/>
          <p:cNvSpPr>
            <a:spLocks noGrp="1"/>
          </p:cNvSpPr>
          <p:nvPr>
            <p:ph type="dt" sz="half" idx="10"/>
          </p:nvPr>
        </p:nvSpPr>
        <p:spPr/>
        <p:txBody>
          <a:bodyPr/>
          <a:lstStyle/>
          <a:p>
            <a:fld id="{9E583DDF-CA54-461A-A486-592D2374C532}" type="datetimeFigureOut">
              <a:rPr lang="en-US"/>
              <a:t>17-05-15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17-05-15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Picture Placeholder 2"/>
          <p:cNvSpPr>
            <a:spLocks noGrp="1"/>
          </p:cNvSpPr>
          <p:nvPr>
            <p:ph type="pic" idx="1"/>
          </p:nvPr>
        </p:nvSpPr>
        <p:spPr>
          <a:xfrm>
            <a:off x="301752" y="502920"/>
            <a:ext cx="6702552" cy="5843016"/>
          </a:xfrm>
          <a:solidFill>
            <a:schemeClr val="accent1">
              <a:lumMod val="40000"/>
              <a:lumOff val="60000"/>
            </a:schemeClr>
          </a:solidFill>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17-05-15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tint val="75000"/>
                  </a:schemeClr>
                </a:solidFill>
              </a:defRPr>
            </a:lvl1pPr>
          </a:lstStyle>
          <a:p>
            <a:fld id="{9E583DDF-CA54-461A-A486-592D2374C532}" type="datetimeFigureOut">
              <a:rPr lang="en-US"/>
              <a:pPr/>
              <a:t>17-05-15</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tx1">
                    <a:tint val="75000"/>
                  </a:schemeClr>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Gill Sans MT" panose="020B0502020104020203" pitchFamily="34" charset="0"/>
              </a:rPr>
              <a:t>UDL Implementation, fall 2016</a:t>
            </a:r>
          </a:p>
        </p:txBody>
      </p:sp>
      <p:sp>
        <p:nvSpPr>
          <p:cNvPr id="3" name="Subtitle 2"/>
          <p:cNvSpPr>
            <a:spLocks noGrp="1"/>
          </p:cNvSpPr>
          <p:nvPr>
            <p:ph type="subTitle" idx="1"/>
          </p:nvPr>
        </p:nvSpPr>
        <p:spPr/>
        <p:txBody>
          <a:bodyPr/>
          <a:lstStyle/>
          <a:p>
            <a:r>
              <a:rPr lang="en-US" dirty="0">
                <a:latin typeface="Gill Sans MT" panose="020B0502020104020203" pitchFamily="34" charset="0"/>
              </a:rPr>
              <a:t>Course 603-103-mq -- The lord of the rings</a:t>
            </a:r>
          </a:p>
          <a:p>
            <a:endParaRPr lang="en-US" dirty="0">
              <a:latin typeface="Gill Sans MT" panose="020B0502020104020203" pitchFamily="34" charset="0"/>
            </a:endParaRPr>
          </a:p>
          <a:p>
            <a:r>
              <a:rPr lang="en-US" sz="1950" dirty="0">
                <a:latin typeface="Gill Sans MT" panose="020B0502020104020203" pitchFamily="34" charset="0"/>
              </a:rPr>
              <a:t>Instructor:  Rebecca million</a:t>
            </a:r>
          </a:p>
          <a:p>
            <a:endParaRPr lang="en-US" dirty="0">
              <a:latin typeface="Gill Sans MT" panose="020B0502020104020203" pitchFamily="34" charset="0"/>
            </a:endParaRP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467360"/>
            <a:ext cx="9509760" cy="635726"/>
          </a:xfrm>
        </p:spPr>
        <p:txBody>
          <a:bodyPr/>
          <a:lstStyle/>
          <a:p>
            <a:pPr algn="ctr"/>
            <a:r>
              <a:rPr lang="en-US" dirty="0"/>
              <a:t>Universal Design for Learning Guidelines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91346327"/>
              </p:ext>
            </p:extLst>
          </p:nvPr>
        </p:nvGraphicFramePr>
        <p:xfrm>
          <a:off x="964067" y="1700784"/>
          <a:ext cx="9509125" cy="4459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74057" y="2322285"/>
            <a:ext cx="1959429" cy="477054"/>
          </a:xfrm>
          <a:prstGeom prst="rect">
            <a:avLst/>
          </a:prstGeom>
          <a:noFill/>
        </p:spPr>
        <p:txBody>
          <a:bodyPr wrap="square" rtlCol="0">
            <a:spAutoFit/>
          </a:bodyPr>
          <a:lstStyle/>
          <a:p>
            <a:r>
              <a:rPr lang="en-CA" sz="2500" dirty="0">
                <a:latin typeface="Gill Sans MT" panose="020B0502020104020203" pitchFamily="34" charset="0"/>
              </a:rPr>
              <a:t>Engagement</a:t>
            </a:r>
          </a:p>
        </p:txBody>
      </p:sp>
    </p:spTree>
    <p:extLst>
      <p:ext uri="{BB962C8B-B14F-4D97-AF65-F5344CB8AC3E}">
        <p14:creationId xmlns:p14="http://schemas.microsoft.com/office/powerpoint/2010/main" val="1345761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879" y="293188"/>
            <a:ext cx="9155830" cy="1145551"/>
          </a:xfrm>
        </p:spPr>
        <p:txBody>
          <a:bodyPr>
            <a:normAutofit/>
          </a:bodyPr>
          <a:lstStyle/>
          <a:p>
            <a:pPr algn="ctr"/>
            <a:r>
              <a:rPr lang="en-CA" sz="4000" dirty="0">
                <a:solidFill>
                  <a:schemeClr val="accent4">
                    <a:lumMod val="20000"/>
                    <a:lumOff val="80000"/>
                  </a:schemeClr>
                </a:solidFill>
              </a:rPr>
              <a:t>My Goals</a:t>
            </a:r>
          </a:p>
        </p:txBody>
      </p:sp>
      <p:sp>
        <p:nvSpPr>
          <p:cNvPr id="4" name="AutoShape 12" descr="Illustration of the brain with the strategic networks (the HOW of learning) shown in blue"/>
          <p:cNvSpPr>
            <a:spLocks noChangeAspect="1" noChangeArrowheads="1"/>
          </p:cNvSpPr>
          <p:nvPr/>
        </p:nvSpPr>
        <p:spPr bwMode="auto">
          <a:xfrm>
            <a:off x="5954944" y="3276600"/>
            <a:ext cx="293456" cy="29345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CA"/>
          </a:p>
        </p:txBody>
      </p:sp>
      <p:sp>
        <p:nvSpPr>
          <p:cNvPr id="3" name="TextBox 2"/>
          <p:cNvSpPr txBox="1"/>
          <p:nvPr/>
        </p:nvSpPr>
        <p:spPr>
          <a:xfrm>
            <a:off x="3570514" y="1625600"/>
            <a:ext cx="7489372" cy="4801314"/>
          </a:xfrm>
          <a:prstGeom prst="rect">
            <a:avLst/>
          </a:prstGeom>
          <a:noFill/>
        </p:spPr>
        <p:txBody>
          <a:bodyPr wrap="square" rtlCol="0">
            <a:spAutoFit/>
          </a:bodyPr>
          <a:lstStyle/>
          <a:p>
            <a:pPr marL="285750" indent="-285750">
              <a:buFont typeface="Arial" panose="020B0604020202020204" pitchFamily="34" charset="0"/>
              <a:buChar char="•"/>
            </a:pPr>
            <a:r>
              <a:rPr lang="en-CA" dirty="0"/>
              <a:t>To begin a process of implementation of Universal Design in all my courses</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Through trial and error, to work towards a goal of systematizing those aspects of my course that can be converted/improved with UD for the long term</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By keeping a UDL Journal, to reflect upon my teaching practice, specifically the intersection of UDL with </a:t>
            </a:r>
            <a:r>
              <a:rPr lang="en-CA"/>
              <a:t>the following:  </a:t>
            </a:r>
            <a:r>
              <a:rPr lang="en-CA" dirty="0"/>
              <a:t>use of creativity in the classroom, Critical Humanistic pedagogy, and Active Learning (see attached reflection paper)</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To become an advocate for UDL in my department and in the New School and the Dawson Active Learning Community</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To become part of a faculty learning community that can support and inspire continued evolution of UDL in all of my teaching practice</a:t>
            </a:r>
          </a:p>
          <a:p>
            <a:endParaRPr lang="en-CA" dirty="0"/>
          </a:p>
        </p:txBody>
      </p:sp>
      <p:pic>
        <p:nvPicPr>
          <p:cNvPr id="1026" name="Picture 2" descr="Image result for faculty learning communities dawson colle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261" y="2322287"/>
            <a:ext cx="3243965" cy="2714172"/>
          </a:xfrm>
          <a:prstGeom prst="rect">
            <a:avLst/>
          </a:prstGeom>
          <a:noFill/>
          <a:effectLst>
            <a:softEdge rad="127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72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CA" dirty="0"/>
              <a:t>Multiple Means of Engagement</a:t>
            </a:r>
          </a:p>
        </p:txBody>
      </p:sp>
      <p:sp>
        <p:nvSpPr>
          <p:cNvPr id="3" name="Content Placeholder 2"/>
          <p:cNvSpPr>
            <a:spLocks noGrp="1"/>
          </p:cNvSpPr>
          <p:nvPr>
            <p:ph idx="1"/>
          </p:nvPr>
        </p:nvSpPr>
        <p:spPr>
          <a:xfrm>
            <a:off x="397691" y="2090057"/>
            <a:ext cx="10908938" cy="4238172"/>
          </a:xfrm>
        </p:spPr>
        <p:txBody>
          <a:bodyPr>
            <a:normAutofit/>
          </a:bodyPr>
          <a:lstStyle/>
          <a:p>
            <a:pPr marL="45720" indent="0" algn="ctr">
              <a:buNone/>
            </a:pPr>
            <a:r>
              <a:rPr lang="en-CA" sz="2800" dirty="0">
                <a:solidFill>
                  <a:srgbClr val="FFFF00"/>
                </a:solidFill>
              </a:rPr>
              <a:t>Converted all lecture notes into UDL–friendly PowerPoint Presentations</a:t>
            </a:r>
          </a:p>
          <a:p>
            <a:r>
              <a:rPr lang="en-CA" dirty="0"/>
              <a:t>Total of 19 new Presentations,  limited to 7-10 slides each</a:t>
            </a:r>
          </a:p>
          <a:p>
            <a:r>
              <a:rPr lang="en-CA" dirty="0"/>
              <a:t>Graphic,  easy to read</a:t>
            </a:r>
          </a:p>
          <a:p>
            <a:r>
              <a:rPr lang="en-CA" dirty="0"/>
              <a:t>Most slides have Illustrations or images</a:t>
            </a:r>
          </a:p>
          <a:p>
            <a:r>
              <a:rPr lang="en-CA" dirty="0"/>
              <a:t>Minimal use of “blocks” of text</a:t>
            </a:r>
          </a:p>
          <a:p>
            <a:r>
              <a:rPr lang="en-CA" dirty="0"/>
              <a:t>Different colours for different types of information (i.e., purple text for discussion questions, yellow text for quotations)</a:t>
            </a:r>
          </a:p>
          <a:p>
            <a:r>
              <a:rPr lang="en-CA" dirty="0"/>
              <a:t>Slides designed to engage students in thoughtful discussion, not simply deliver information</a:t>
            </a:r>
          </a:p>
        </p:txBody>
      </p:sp>
      <p:pic>
        <p:nvPicPr>
          <p:cNvPr id="3080" name="Picture 8" descr="Image result for Image student asking ques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0908" y="45738"/>
            <a:ext cx="1571441" cy="2076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805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accent2"/>
              </a:gs>
              <a:gs pos="100000">
                <a:srgbClr val="7030A0"/>
              </a:gs>
            </a:gsLst>
            <a:lin ang="5400000" scaled="1"/>
          </a:gradFill>
        </p:spPr>
        <p:txBody>
          <a:bodyPr/>
          <a:lstStyle/>
          <a:p>
            <a:r>
              <a:rPr lang="en-CA" dirty="0"/>
              <a:t>Engagement &amp; Representation:</a:t>
            </a:r>
            <a:br>
              <a:rPr lang="en-CA" dirty="0"/>
            </a:br>
            <a:r>
              <a:rPr lang="en-CA" dirty="0"/>
              <a:t>Clarity, Variety, Choice, Collaboration*</a:t>
            </a:r>
          </a:p>
        </p:txBody>
      </p:sp>
      <p:sp>
        <p:nvSpPr>
          <p:cNvPr id="3" name="Content Placeholder 2"/>
          <p:cNvSpPr>
            <a:spLocks noGrp="1"/>
          </p:cNvSpPr>
          <p:nvPr>
            <p:ph idx="1"/>
          </p:nvPr>
        </p:nvSpPr>
        <p:spPr>
          <a:xfrm>
            <a:off x="798287" y="3972088"/>
            <a:ext cx="7953827" cy="1945930"/>
          </a:xfrm>
        </p:spPr>
        <p:txBody>
          <a:bodyPr>
            <a:normAutofit/>
          </a:bodyPr>
          <a:lstStyle/>
          <a:p>
            <a:r>
              <a:rPr lang="en-CA" sz="1800" dirty="0"/>
              <a:t>varied assignments and activities using creative and active learning strategies</a:t>
            </a:r>
          </a:p>
          <a:p>
            <a:r>
              <a:rPr lang="en-CA" sz="1800" dirty="0"/>
              <a:t>used music, video games, visual art and film to illustrate concepts and themes</a:t>
            </a:r>
          </a:p>
          <a:p>
            <a:r>
              <a:rPr lang="en-CA" sz="1800" dirty="0"/>
              <a:t>elicited feedback based on students’ reflections on what they’d learned</a:t>
            </a:r>
          </a:p>
          <a:p>
            <a:r>
              <a:rPr lang="en-CA" sz="1800" dirty="0"/>
              <a:t>fostered collaboration in group work and active learning in the classroom</a:t>
            </a:r>
          </a:p>
        </p:txBody>
      </p:sp>
      <p:pic>
        <p:nvPicPr>
          <p:cNvPr id="4106" name="Picture 10" descr="Image result for active learn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30987" y="1876554"/>
            <a:ext cx="3761013" cy="2508596"/>
          </a:xfrm>
          <a:prstGeom prst="rect">
            <a:avLst/>
          </a:prstGeom>
          <a:noFill/>
          <a:effectLst>
            <a:glow rad="63500">
              <a:schemeClr val="accent1">
                <a:satMod val="175000"/>
                <a:alpha val="40000"/>
              </a:schemeClr>
            </a:glow>
            <a:softEdge rad="12700"/>
          </a:effectLst>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98287" y="1876554"/>
            <a:ext cx="7358742" cy="2031325"/>
          </a:xfrm>
          <a:prstGeom prst="rect">
            <a:avLst/>
          </a:prstGeom>
          <a:noFill/>
        </p:spPr>
        <p:txBody>
          <a:bodyPr wrap="square" rtlCol="0">
            <a:spAutoFit/>
          </a:bodyPr>
          <a:lstStyle/>
          <a:p>
            <a:pPr marL="342900" indent="-342900">
              <a:buFont typeface="Arial" panose="020B0604020202020204" pitchFamily="34" charset="0"/>
              <a:buChar char="•"/>
            </a:pPr>
            <a:r>
              <a:rPr lang="en-CA" dirty="0"/>
              <a:t>created documents  such as “How to Read for this Class” and FAQ sheets for  assignments</a:t>
            </a:r>
          </a:p>
          <a:p>
            <a:pPr marL="342900" indent="-342900">
              <a:buFont typeface="Arial" panose="020B0604020202020204" pitchFamily="34" charset="0"/>
              <a:buChar char="•"/>
            </a:pPr>
            <a:endParaRPr lang="en-CA" dirty="0"/>
          </a:p>
          <a:p>
            <a:pPr marL="342900" indent="-342900">
              <a:buFont typeface="Arial" panose="020B0604020202020204" pitchFamily="34" charset="0"/>
              <a:buChar char="•"/>
            </a:pPr>
            <a:r>
              <a:rPr lang="en-CA" dirty="0"/>
              <a:t>Incorporated </a:t>
            </a:r>
            <a:r>
              <a:rPr lang="en-CA" dirty="0" err="1"/>
              <a:t>explainations</a:t>
            </a:r>
            <a:r>
              <a:rPr lang="en-CA" dirty="0"/>
              <a:t> of learning objectives in all assignments and activities, both orally and in written instructions</a:t>
            </a:r>
          </a:p>
          <a:p>
            <a:pPr marL="342900" indent="-342900">
              <a:buFont typeface="Arial" panose="020B0604020202020204" pitchFamily="34" charset="0"/>
              <a:buChar char="•"/>
            </a:pPr>
            <a:endParaRPr lang="en-CA" dirty="0"/>
          </a:p>
          <a:p>
            <a:pPr marL="342900" indent="-342900">
              <a:buFont typeface="Arial" panose="020B0604020202020204" pitchFamily="34" charset="0"/>
              <a:buChar char="•"/>
            </a:pPr>
            <a:r>
              <a:rPr lang="en-CA" dirty="0"/>
              <a:t>used a variety of low- and higher- stakes assignments</a:t>
            </a:r>
          </a:p>
        </p:txBody>
      </p:sp>
      <p:sp>
        <p:nvSpPr>
          <p:cNvPr id="4" name="TextBox 3"/>
          <p:cNvSpPr txBox="1"/>
          <p:nvPr/>
        </p:nvSpPr>
        <p:spPr>
          <a:xfrm>
            <a:off x="9041493" y="4560920"/>
            <a:ext cx="3048907" cy="1661993"/>
          </a:xfrm>
          <a:prstGeom prst="rect">
            <a:avLst/>
          </a:prstGeom>
          <a:noFill/>
        </p:spPr>
        <p:txBody>
          <a:bodyPr wrap="square" rtlCol="0">
            <a:spAutoFit/>
          </a:bodyPr>
          <a:lstStyle/>
          <a:p>
            <a:r>
              <a:rPr lang="en-CA" sz="1400" i="1" dirty="0"/>
              <a:t>* On this slide, I’ve combined what I’ve done to create multiple means of engagement and multiple means of representation, because they often overlapped, especially  in the case of in-class activities.</a:t>
            </a:r>
          </a:p>
          <a:p>
            <a:endParaRPr lang="en-CA" dirty="0"/>
          </a:p>
        </p:txBody>
      </p:sp>
    </p:spTree>
    <p:extLst>
      <p:ext uri="{BB962C8B-B14F-4D97-AF65-F5344CB8AC3E}">
        <p14:creationId xmlns:p14="http://schemas.microsoft.com/office/powerpoint/2010/main" val="396197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CA" dirty="0"/>
              <a:t>Options for Perception and Comprehension</a:t>
            </a:r>
          </a:p>
        </p:txBody>
      </p:sp>
      <p:sp>
        <p:nvSpPr>
          <p:cNvPr id="3" name="Content Placeholder 2"/>
          <p:cNvSpPr>
            <a:spLocks noGrp="1"/>
          </p:cNvSpPr>
          <p:nvPr>
            <p:ph idx="1"/>
          </p:nvPr>
        </p:nvSpPr>
        <p:spPr>
          <a:xfrm>
            <a:off x="1079863" y="1974524"/>
            <a:ext cx="9509760" cy="4127627"/>
          </a:xfrm>
        </p:spPr>
        <p:txBody>
          <a:bodyPr/>
          <a:lstStyle/>
          <a:p>
            <a:r>
              <a:rPr lang="en-CA" dirty="0"/>
              <a:t>provided all PowerPoint presentations on Lea in advance of classes where they were discussed</a:t>
            </a:r>
          </a:p>
          <a:p>
            <a:r>
              <a:rPr lang="en-CA" dirty="0"/>
              <a:t>provided all handouts and  assignment sheets on Lea in Word documents, for ease of customization</a:t>
            </a:r>
          </a:p>
          <a:p>
            <a:r>
              <a:rPr lang="en-CA" dirty="0"/>
              <a:t>in process of providing audio for PowerPoint presentations</a:t>
            </a:r>
          </a:p>
          <a:p>
            <a:r>
              <a:rPr lang="en-CA" dirty="0"/>
              <a:t>encouraged use of audio formats of all texts, provided links where possible,  encouraged students to share links to audio or video versions.</a:t>
            </a:r>
          </a:p>
          <a:p>
            <a:r>
              <a:rPr lang="en-CA" dirty="0"/>
              <a:t>provided opportunities for students to bring prior knowledge and experience into discussions of texts … through discussion questions, in-class activities and short homework assignments, as well as major written assignments</a:t>
            </a:r>
          </a:p>
          <a:p>
            <a:endParaRPr lang="en-CA" dirty="0"/>
          </a:p>
        </p:txBody>
      </p:sp>
      <p:pic>
        <p:nvPicPr>
          <p:cNvPr id="5122" name="Picture 2" descr="Image result for humanistic edu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6800" y="3510726"/>
            <a:ext cx="2131683" cy="2865165"/>
          </a:xfrm>
          <a:prstGeom prst="rect">
            <a:avLst/>
          </a:prstGeom>
          <a:noFill/>
          <a:ln>
            <a:noFill/>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393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CA" dirty="0"/>
              <a:t>Multiple Means of Action and Expression</a:t>
            </a:r>
          </a:p>
        </p:txBody>
      </p:sp>
      <p:sp>
        <p:nvSpPr>
          <p:cNvPr id="3" name="Content Placeholder 2"/>
          <p:cNvSpPr>
            <a:spLocks noGrp="1"/>
          </p:cNvSpPr>
          <p:nvPr>
            <p:ph idx="1"/>
          </p:nvPr>
        </p:nvSpPr>
        <p:spPr>
          <a:xfrm>
            <a:off x="3715656" y="1814287"/>
            <a:ext cx="7135223" cy="4360436"/>
          </a:xfrm>
        </p:spPr>
        <p:txBody>
          <a:bodyPr>
            <a:normAutofit/>
          </a:bodyPr>
          <a:lstStyle/>
          <a:p>
            <a:pPr marL="45720" indent="0">
              <a:buNone/>
            </a:pPr>
            <a:r>
              <a:rPr lang="en-CA" sz="2800" dirty="0">
                <a:solidFill>
                  <a:srgbClr val="FFC000"/>
                </a:solidFill>
              </a:rPr>
              <a:t>Executive Function:</a:t>
            </a:r>
          </a:p>
          <a:p>
            <a:r>
              <a:rPr lang="en-CA" sz="2400" dirty="0"/>
              <a:t>Used scaffolding exercises to work on essay structure</a:t>
            </a:r>
          </a:p>
          <a:p>
            <a:r>
              <a:rPr lang="en-CA" sz="2400" dirty="0"/>
              <a:t>Offered one-on-one editing and tutoring on essay-writing</a:t>
            </a:r>
          </a:p>
          <a:p>
            <a:r>
              <a:rPr lang="en-CA" sz="2400" dirty="0"/>
              <a:t>Used what I saw in editing sessions to create checklists and FAQs for assignments</a:t>
            </a:r>
          </a:p>
          <a:p>
            <a:r>
              <a:rPr lang="en-CA" sz="2400" dirty="0"/>
              <a:t>Demonstrated examples of a variety of successful assignments and discussed why they worked (</a:t>
            </a:r>
            <a:r>
              <a:rPr lang="en-CA" sz="2400" i="1" dirty="0"/>
              <a:t>showing multiple strategies for communication</a:t>
            </a:r>
            <a:r>
              <a:rPr lang="en-CA" sz="2400" dirty="0"/>
              <a:t>) </a:t>
            </a:r>
          </a:p>
          <a:p>
            <a:pPr marL="45720" indent="0">
              <a:buNone/>
            </a:pPr>
            <a:endParaRPr lang="en-CA" dirty="0"/>
          </a:p>
        </p:txBody>
      </p:sp>
      <p:pic>
        <p:nvPicPr>
          <p:cNvPr id="614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514" y="1938043"/>
            <a:ext cx="3161151" cy="4085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78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r>
              <a:rPr lang="en-CA" dirty="0"/>
              <a:t>Multiple Means of Action &amp; Expression:</a:t>
            </a:r>
            <a:br>
              <a:rPr lang="en-CA" dirty="0"/>
            </a:br>
            <a:r>
              <a:rPr lang="en-CA" dirty="0"/>
              <a:t>Options for expression and physical action</a:t>
            </a:r>
          </a:p>
        </p:txBody>
      </p:sp>
      <p:sp>
        <p:nvSpPr>
          <p:cNvPr id="5" name="Content Placeholder 4"/>
          <p:cNvSpPr>
            <a:spLocks noGrp="1"/>
          </p:cNvSpPr>
          <p:nvPr>
            <p:ph idx="1"/>
          </p:nvPr>
        </p:nvSpPr>
        <p:spPr>
          <a:xfrm>
            <a:off x="203200" y="1948721"/>
            <a:ext cx="6722256" cy="2293495"/>
          </a:xfrm>
        </p:spPr>
        <p:txBody>
          <a:bodyPr>
            <a:normAutofit fontScale="92500"/>
          </a:bodyPr>
          <a:lstStyle/>
          <a:p>
            <a:r>
              <a:rPr lang="en-CA" dirty="0"/>
              <a:t>Used a variety of written assignments including analytical essays and small creative works (letters, drawings, games) to explore ideas in the text and critical frameworks for understanding it (Hero’s Journey, race and gender theory, etc.)</a:t>
            </a:r>
          </a:p>
          <a:p>
            <a:r>
              <a:rPr lang="en-CA" dirty="0"/>
              <a:t>In-class activities were often based on active learning pedagogy, using white boards, groups engaging with other groups’ work, presenting findings to the class in a “go-round”.</a:t>
            </a:r>
          </a:p>
        </p:txBody>
      </p:sp>
      <p:pic>
        <p:nvPicPr>
          <p:cNvPr id="1026" name="Picture 2" descr="Image result for moving in classro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0327" y="2088541"/>
            <a:ext cx="4932629" cy="201736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94675" y="4493667"/>
            <a:ext cx="11287594" cy="1477328"/>
          </a:xfrm>
          <a:prstGeom prst="rect">
            <a:avLst/>
          </a:prstGeom>
          <a:noFill/>
        </p:spPr>
        <p:txBody>
          <a:bodyPr wrap="square" rtlCol="0">
            <a:spAutoFit/>
          </a:bodyPr>
          <a:lstStyle/>
          <a:p>
            <a:pPr marL="285750" indent="-285750">
              <a:buFont typeface="Arial" panose="020B0604020202020204" pitchFamily="34" charset="0"/>
              <a:buChar char="•"/>
            </a:pPr>
            <a:r>
              <a:rPr lang="en-CA" dirty="0"/>
              <a:t>Major, final assignment was a creative  response to the text. Form was entirely of the student’s choice, drawing on their interests and skills to demonstrate a link between the text and our world and experiences.</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r>
              <a:rPr lang="en-CA" dirty="0"/>
              <a:t>Final assignments were presented in a showcase/party, where students were encouraged to walk around the class looking at presentations, play music, dress in costumes, play on the computer. </a:t>
            </a:r>
            <a:endParaRPr lang="en-CA" sz="1400" dirty="0"/>
          </a:p>
        </p:txBody>
      </p:sp>
    </p:spTree>
    <p:extLst>
      <p:ext uri="{BB962C8B-B14F-4D97-AF65-F5344CB8AC3E}">
        <p14:creationId xmlns:p14="http://schemas.microsoft.com/office/powerpoint/2010/main" val="328387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467360"/>
            <a:ext cx="9509760" cy="505097"/>
          </a:xfrm>
        </p:spPr>
        <p:txBody>
          <a:bodyPr>
            <a:normAutofit fontScale="90000"/>
          </a:bodyPr>
          <a:lstStyle/>
          <a:p>
            <a:pPr algn="ctr"/>
            <a:r>
              <a:rPr lang="en-CA" dirty="0">
                <a:solidFill>
                  <a:schemeClr val="accent4">
                    <a:lumMod val="40000"/>
                    <a:lumOff val="60000"/>
                  </a:schemeClr>
                </a:solidFill>
              </a:rPr>
              <a:t>Some final thoughts: What I’ve learned</a:t>
            </a:r>
          </a:p>
        </p:txBody>
      </p:sp>
      <p:sp>
        <p:nvSpPr>
          <p:cNvPr id="3" name="Content Placeholder 2"/>
          <p:cNvSpPr>
            <a:spLocks noGrp="1"/>
          </p:cNvSpPr>
          <p:nvPr>
            <p:ph idx="1"/>
          </p:nvPr>
        </p:nvSpPr>
        <p:spPr>
          <a:xfrm>
            <a:off x="725714" y="1219200"/>
            <a:ext cx="10125166" cy="3454400"/>
          </a:xfrm>
        </p:spPr>
        <p:txBody>
          <a:bodyPr>
            <a:normAutofit fontScale="92500" lnSpcReduction="10000"/>
          </a:bodyPr>
          <a:lstStyle/>
          <a:p>
            <a:pPr marL="45720" indent="0">
              <a:buNone/>
            </a:pPr>
            <a:r>
              <a:rPr lang="en-CA" i="1" dirty="0"/>
              <a:t>Apart from the practical learning about UDL itself and about neurodiversity in the classroom, there have been some surprising realizations through this process. Here are just a few:</a:t>
            </a:r>
          </a:p>
          <a:p>
            <a:pPr marL="45720" indent="0">
              <a:buNone/>
            </a:pPr>
            <a:r>
              <a:rPr lang="en-CA" dirty="0"/>
              <a:t>To truly implement UDL, one has to change the way one thinks about the classroom and about education in general.  In order to make my course UDL, I had to remember to </a:t>
            </a:r>
            <a:r>
              <a:rPr lang="en-CA" b="1" dirty="0"/>
              <a:t>listen</a:t>
            </a:r>
            <a:r>
              <a:rPr lang="en-CA" dirty="0"/>
              <a:t> to students, to turn the classroom into a </a:t>
            </a:r>
            <a:r>
              <a:rPr lang="en-CA" b="1" dirty="0"/>
              <a:t>conversation</a:t>
            </a:r>
            <a:r>
              <a:rPr lang="en-CA" dirty="0"/>
              <a:t> between students and myself, and also among students.  </a:t>
            </a:r>
          </a:p>
          <a:p>
            <a:pPr marL="45720" indent="0">
              <a:buNone/>
            </a:pPr>
            <a:r>
              <a:rPr lang="en-CA" dirty="0"/>
              <a:t>Empathy and trust are boosted by the use of UDL in the classroom; by demonstrating concern for students’ learning experience we open the door between the student and a deeper experience of what education can mean in their lives.</a:t>
            </a:r>
          </a:p>
          <a:p>
            <a:pPr marL="45720" indent="0">
              <a:buNone/>
            </a:pPr>
            <a:r>
              <a:rPr lang="en-CA" dirty="0"/>
              <a:t>For the teaching of literature in particular, UDL can help us open up a new world to students who previously thought they hated reading, or they couldn’t write.  In addition to helping them to enjoy literature, UDL can also help students to realize that they enjoy learning.</a:t>
            </a:r>
          </a:p>
          <a:p>
            <a:pPr marL="45720" indent="0">
              <a:buNone/>
            </a:pPr>
            <a:endParaRPr lang="en-CA" dirty="0"/>
          </a:p>
          <a:p>
            <a:pPr marL="45720" indent="0">
              <a:buNone/>
            </a:pPr>
            <a:endParaRPr lang="en-CA" dirty="0"/>
          </a:p>
          <a:p>
            <a:pPr marL="45720" indent="0">
              <a:buNone/>
            </a:pPr>
            <a:endParaRPr lang="en-CA" dirty="0"/>
          </a:p>
          <a:p>
            <a:pPr marL="45720" indent="0">
              <a:buNone/>
            </a:pPr>
            <a:endParaRPr lang="en-CA" dirty="0"/>
          </a:p>
          <a:p>
            <a:pPr marL="45720" indent="0">
              <a:buNone/>
            </a:pPr>
            <a:endParaRPr lang="en-CA" dirty="0"/>
          </a:p>
        </p:txBody>
      </p:sp>
      <p:pic>
        <p:nvPicPr>
          <p:cNvPr id="2052" name="Picture 4" descr="Image result for future of edu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034" y="4673600"/>
            <a:ext cx="5458051" cy="1843314"/>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25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Teal 16x9">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668bfc0-164f-46a7-8694-de4aebb6f428">42EQDZM7E3ME-74-256</_dlc_DocId>
    <_dlc_DocIdUrl xmlns="c668bfc0-164f-46a7-8694-de4aebb6f428">
      <Url>https://sp.dawsoncollege.qc.ca/UDLDawson/_layouts/15/DocIdRedir.aspx?ID=42EQDZM7E3ME-74-256</Url>
      <Description>42EQDZM7E3ME-74-256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1945F716091314888F665E428AF9550" ma:contentTypeVersion="0" ma:contentTypeDescription="Create a new document." ma:contentTypeScope="" ma:versionID="0ffc8cb46d066d28969127168dd2a66c">
  <xsd:schema xmlns:xsd="http://www.w3.org/2001/XMLSchema" xmlns:xs="http://www.w3.org/2001/XMLSchema" xmlns:p="http://schemas.microsoft.com/office/2006/metadata/properties" xmlns:ns2="c668bfc0-164f-46a7-8694-de4aebb6f428" targetNamespace="http://schemas.microsoft.com/office/2006/metadata/properties" ma:root="true" ma:fieldsID="27ffe60d74e4124858c860348026ff89" ns2:_="">
    <xsd:import namespace="c668bfc0-164f-46a7-8694-de4aebb6f42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68bfc0-164f-46a7-8694-de4aebb6f42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C958544-5709-4D2B-835F-C913A7609849}">
  <ds:schemaRefs>
    <ds:schemaRef ds:uri="http://schemas.microsoft.com/office/2006/documentManagement/types"/>
    <ds:schemaRef ds:uri="c668bfc0-164f-46a7-8694-de4aebb6f428"/>
    <ds:schemaRef ds:uri="http://schemas.microsoft.com/office/infopath/2007/PartnerControls"/>
    <ds:schemaRef ds:uri="http://purl.org/dc/elements/1.1/"/>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2E4D8B5-D528-4B28-8A34-4A8F9B5435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68bfc0-164f-46a7-8694-de4aebb6f4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E42719-D006-4CDC-A0F2-9E3E9D9F41A3}">
  <ds:schemaRefs>
    <ds:schemaRef ds:uri="http://schemas.microsoft.com/sharepoint/v3/contenttype/forms"/>
  </ds:schemaRefs>
</ds:datastoreItem>
</file>

<file path=customXml/itemProps4.xml><?xml version="1.0" encoding="utf-8"?>
<ds:datastoreItem xmlns:ds="http://schemas.openxmlformats.org/officeDocument/2006/customXml" ds:itemID="{254BC32E-F10B-4C2C-8162-FC1BB30657F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Teal banded presentation (widescreen)</Template>
  <TotalTime>329</TotalTime>
  <Words>904</Words>
  <Application>Microsoft Macintosh PowerPoint</Application>
  <PresentationFormat>Custom</PresentationFormat>
  <Paragraphs>70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Banded Design Teal 16x9</vt:lpstr>
      <vt:lpstr>UDL Implementation, fall 2016</vt:lpstr>
      <vt:lpstr>Universal Design for Learning Guidelines</vt:lpstr>
      <vt:lpstr>My Goals</vt:lpstr>
      <vt:lpstr>Multiple Means of Engagement</vt:lpstr>
      <vt:lpstr>Engagement &amp; Representation: Clarity, Variety, Choice, Collaboration*</vt:lpstr>
      <vt:lpstr>Options for Perception and Comprehension</vt:lpstr>
      <vt:lpstr>Multiple Means of Action and Expression</vt:lpstr>
      <vt:lpstr>Multiple Means of Action &amp; Expression: Options for expression and physical action</vt:lpstr>
      <vt:lpstr>Some final thoughts: What I’ve learned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UDL Implementation</dc:title>
  <dc:creator>DAVID LOVETT</dc:creator>
  <cp:keywords/>
  <cp:lastModifiedBy>Catherine Soleil</cp:lastModifiedBy>
  <cp:revision>28</cp:revision>
  <dcterms:created xsi:type="dcterms:W3CDTF">2017-01-11T16:19:45Z</dcterms:created>
  <dcterms:modified xsi:type="dcterms:W3CDTF">2017-05-15T18:17:13Z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TC028952549991</vt:lpwstr>
  </property>
  <property fmtid="{D5CDD505-2E9C-101B-9397-08002B2CF9AE}" pid="3" name="ContentTypeId">
    <vt:lpwstr>0x010100D1945F716091314888F665E428AF9550</vt:lpwstr>
  </property>
  <property fmtid="{D5CDD505-2E9C-101B-9397-08002B2CF9AE}" pid="4" name="_dlc_DocIdItemGuid">
    <vt:lpwstr>df033411-e581-41e2-993c-9aaad68ec24d</vt:lpwstr>
  </property>
</Properties>
</file>