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3" r:id="rId6"/>
    <p:sldId id="265" r:id="rId7"/>
    <p:sldId id="264" r:id="rId8"/>
    <p:sldId id="267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5380" autoAdjust="0"/>
  </p:normalViewPr>
  <p:slideViewPr>
    <p:cSldViewPr snapToGrid="0">
      <p:cViewPr varScale="1">
        <p:scale>
          <a:sx n="88" d="100"/>
          <a:sy n="88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E7477-C72E-4680-A71F-A310AB00DD1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5E363-12A8-46F8-A493-66350F1F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5E363-12A8-46F8-A493-66350F1F19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5E363-12A8-46F8-A493-66350F1F19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8CA5-C65B-47E0-A0C7-D8F9B192756E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BA50-D252-4EDC-A1A8-743D30AABC6A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E09-6D48-4E53-859E-BE569CA60378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FEB-2B51-4DFF-923C-3F93A8240B87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A5BC-F4C5-4A54-B9FB-4D8A0779F808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5769-CED4-49B1-B953-AD64C8A969A6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7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33DE-99EA-4A40-940B-6EB7FE2C0AF2}" type="datetime1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821D-D3D6-49C0-ABD1-606F2A8E8027}" type="datetime1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2965-77D5-439C-BF09-E783D64B0E4B}" type="datetime1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F07B-BE0C-4FBB-B72A-6F7BAE19154A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4551-A039-452B-B6ED-4768B8226280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3507-D88B-4D77-B7D6-53B80E44E1BC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8DBE-E0B2-415B-9376-587016717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hyperlink" Target="https://calendly.com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wsoncollege.qc.ca/faculty-hub/all-news/student-survey-results-october-202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dlguidelines.cast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file:///C:\Users\yuh\OneDrive%20-%20Dawson%20College\211%20W21\210-211-DW%20-%20Activity%20Sheet%20-%20Gravimetric%20Calculation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15" y="1504756"/>
            <a:ext cx="7772400" cy="82663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UDL Journey through </a:t>
            </a:r>
            <a:b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Emergency Distance Teaching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175" y="2836474"/>
            <a:ext cx="6858000" cy="165576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Yoon-Seo Uh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Chemistry faculty and 2020 UDL Fellow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8652"/>
            <a:ext cx="1632857" cy="1357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656" y="114300"/>
            <a:ext cx="209550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 for the Dawson UDL Community shown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Elbow Connector 6"/>
          <p:cNvCxnSpPr>
            <a:stCxn id="5" idx="2"/>
          </p:cNvCxnSpPr>
          <p:nvPr/>
        </p:nvCxnSpPr>
        <p:spPr>
          <a:xfrm rot="5400000">
            <a:off x="2300480" y="213144"/>
            <a:ext cx="322106" cy="1047749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90371" y="2276384"/>
            <a:ext cx="5363257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(UDL stands for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niversal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esign for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earning)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64" y="3633275"/>
            <a:ext cx="3721138" cy="2889168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89447"/>
              </p:ext>
            </p:extLst>
          </p:nvPr>
        </p:nvGraphicFramePr>
        <p:xfrm>
          <a:off x="185962" y="375398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04947"/>
              </p:ext>
            </p:extLst>
          </p:nvPr>
        </p:nvGraphicFramePr>
        <p:xfrm>
          <a:off x="282920" y="1018128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71868"/>
              </p:ext>
            </p:extLst>
          </p:nvPr>
        </p:nvGraphicFramePr>
        <p:xfrm>
          <a:off x="478188" y="1660858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229168" y="279176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256208" y="938662"/>
            <a:ext cx="1820128" cy="555322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248210" y="1546869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640" y="10954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95310" y="89860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577" y="86525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57151" y="89859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90601" y="8843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784479" y="1487042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9183" y="15078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60549" y="14926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6681" y="1485739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2560"/>
              </p:ext>
            </p:extLst>
          </p:nvPr>
        </p:nvGraphicFramePr>
        <p:xfrm>
          <a:off x="2240819" y="150561"/>
          <a:ext cx="873197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926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77051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Options for 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317489" y="64568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49953"/>
              </p:ext>
            </p:extLst>
          </p:nvPr>
        </p:nvGraphicFramePr>
        <p:xfrm>
          <a:off x="2246795" y="579721"/>
          <a:ext cx="9335605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497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220635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198446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Flexibility for students to get in touch online whenever needed,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23207"/>
              </p:ext>
            </p:extLst>
          </p:nvPr>
        </p:nvGraphicFramePr>
        <p:xfrm>
          <a:off x="2241695" y="947418"/>
          <a:ext cx="848607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512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18558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Calendly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calendly.com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is a free, easy to use scheduling application to set up either one-on-one or group meetings.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263877" y="4251131"/>
            <a:ext cx="1589438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embed and send the information about how long and where the meeting is taking place.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57842"/>
              </p:ext>
            </p:extLst>
          </p:nvPr>
        </p:nvGraphicFramePr>
        <p:xfrm>
          <a:off x="2250663" y="1297042"/>
          <a:ext cx="848607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512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18558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Instructor set up availabilities visible to students in advance,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34957"/>
              </p:ext>
            </p:extLst>
          </p:nvPr>
        </p:nvGraphicFramePr>
        <p:xfrm>
          <a:off x="2523191" y="1535187"/>
          <a:ext cx="848607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512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18558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students sign up for allocated 15 min, 30 min or 1h time slots.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26814"/>
              </p:ext>
            </p:extLst>
          </p:nvPr>
        </p:nvGraphicFramePr>
        <p:xfrm>
          <a:off x="2262724" y="1813241"/>
          <a:ext cx="8486070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512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18558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Used it for 1-on-1 Mid-term Assessment.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6804" y="2388069"/>
            <a:ext cx="3990478" cy="14307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576702" y="3663564"/>
            <a:ext cx="1589438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can browse the calendar and  view and book the instructor’s availability in advance 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69166"/>
              </p:ext>
            </p:extLst>
          </p:nvPr>
        </p:nvGraphicFramePr>
        <p:xfrm>
          <a:off x="6702430" y="5069717"/>
          <a:ext cx="1216393" cy="157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7" imgW="2909744" imgH="3771477" progId="Acrobat.Document.DC">
                  <p:embed/>
                </p:oleObj>
              </mc:Choice>
              <mc:Fallback>
                <p:oleObj name="Acrobat Document" r:id="rId7" imgW="2909744" imgH="37714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2430" y="5069717"/>
                        <a:ext cx="1216393" cy="1576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603768" y="5840152"/>
            <a:ext cx="1482108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see a full example</a:t>
            </a:r>
          </a:p>
        </p:txBody>
      </p:sp>
    </p:spTree>
    <p:extLst>
      <p:ext uri="{BB962C8B-B14F-4D97-AF65-F5344CB8AC3E}">
        <p14:creationId xmlns:p14="http://schemas.microsoft.com/office/powerpoint/2010/main" val="20154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5" y="114754"/>
            <a:ext cx="8458201" cy="77243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035" y="68035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742" y="734779"/>
            <a:ext cx="17417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9034"/>
              </p:ext>
            </p:extLst>
          </p:nvPr>
        </p:nvGraphicFramePr>
        <p:xfrm>
          <a:off x="506714" y="704296"/>
          <a:ext cx="818307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83073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would like to express my deepest appreciation to,</a:t>
                      </a:r>
                      <a:endParaRPr lang="en-US" sz="16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27775"/>
              </p:ext>
            </p:extLst>
          </p:nvPr>
        </p:nvGraphicFramePr>
        <p:xfrm>
          <a:off x="3242238" y="1228733"/>
          <a:ext cx="432397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5445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028532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Dawson College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91477"/>
              </p:ext>
            </p:extLst>
          </p:nvPr>
        </p:nvGraphicFramePr>
        <p:xfrm>
          <a:off x="2242456" y="1807853"/>
          <a:ext cx="535193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193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Student </a:t>
                      </a:r>
                      <a:r>
                        <a:rPr lang="en-US" sz="18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AccessAbility</a:t>
                      </a: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Centre (SAAC)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77455"/>
              </p:ext>
            </p:extLst>
          </p:nvPr>
        </p:nvGraphicFramePr>
        <p:xfrm>
          <a:off x="2263379" y="2336768"/>
          <a:ext cx="567935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935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UDL Team – Alexandra Law (Humanity)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85456"/>
              </p:ext>
            </p:extLst>
          </p:nvPr>
        </p:nvGraphicFramePr>
        <p:xfrm>
          <a:off x="4411924" y="2655862"/>
          <a:ext cx="314831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315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Kathryn Hall (English)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24087"/>
              </p:ext>
            </p:extLst>
          </p:nvPr>
        </p:nvGraphicFramePr>
        <p:xfrm>
          <a:off x="4411924" y="2982135"/>
          <a:ext cx="483666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6662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Mari Heywood (Humanities)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01287"/>
              </p:ext>
            </p:extLst>
          </p:nvPr>
        </p:nvGraphicFramePr>
        <p:xfrm>
          <a:off x="2682958" y="3476181"/>
          <a:ext cx="567935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935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8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&amp;  Catherine Soleil and Laure Galipeau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011032" y="2508288"/>
            <a:ext cx="1814143" cy="28628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(Amazing)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95" y="4121548"/>
            <a:ext cx="1632857" cy="13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5" y="114754"/>
            <a:ext cx="8458201" cy="77243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of Distance Learning on Students’ Learning 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035" y="68035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742" y="734779"/>
            <a:ext cx="17417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34067" y="1229630"/>
            <a:ext cx="7641772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Scale: 1 = very dissatisfied, 2 = Dissatisfied, 3 = Neutral, 4 = Satisfied and 5 = very satisfied 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035" y="741102"/>
            <a:ext cx="8499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*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Data from the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tudent survey conducted by Quality Assurance &amp; Planning Office in Fall 2020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(click link)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80694"/>
              </p:ext>
            </p:extLst>
          </p:nvPr>
        </p:nvGraphicFramePr>
        <p:xfrm>
          <a:off x="500741" y="1580300"/>
          <a:ext cx="796290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Level of student’s satisfaction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with emergency distance learning,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(New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(returning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5457" y="951532"/>
            <a:ext cx="5631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responses (</a:t>
            </a:r>
            <a:r>
              <a:rPr lang="en-US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=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4362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 of 10,834 eligible participants]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32249"/>
              </p:ext>
            </p:extLst>
          </p:nvPr>
        </p:nvGraphicFramePr>
        <p:xfrm>
          <a:off x="500742" y="2304201"/>
          <a:ext cx="796290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Level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which they feel connected to the other students in online courses,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(New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(returning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4035"/>
              </p:ext>
            </p:extLst>
          </p:nvPr>
        </p:nvGraphicFramePr>
        <p:xfrm>
          <a:off x="500739" y="3044430"/>
          <a:ext cx="796290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Level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which they feel connected to their teachers   in online courses,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(New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(returning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49035" y="1524795"/>
            <a:ext cx="8232322" cy="2611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43743"/>
              </p:ext>
            </p:extLst>
          </p:nvPr>
        </p:nvGraphicFramePr>
        <p:xfrm>
          <a:off x="506179" y="3800988"/>
          <a:ext cx="7962901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Level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how much the students feel engaged in learning,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(New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 </a:t>
                      </a:r>
                      <a:r>
                        <a:rPr lang="en-US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(returning students)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94384"/>
              </p:ext>
            </p:extLst>
          </p:nvPr>
        </p:nvGraphicFramePr>
        <p:xfrm>
          <a:off x="506182" y="4459572"/>
          <a:ext cx="79629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Other notable feedbacks by the students were,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70540"/>
              </p:ext>
            </p:extLst>
          </p:nvPr>
        </p:nvGraphicFramePr>
        <p:xfrm>
          <a:off x="832754" y="4794248"/>
          <a:ext cx="79629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29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too much or too little synchronous classes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121"/>
              </p:ext>
            </p:extLst>
          </p:nvPr>
        </p:nvGraphicFramePr>
        <p:xfrm>
          <a:off x="832749" y="5115378"/>
          <a:ext cx="79629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29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wanting more interaction with other students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97485"/>
              </p:ext>
            </p:extLst>
          </p:nvPr>
        </p:nvGraphicFramePr>
        <p:xfrm>
          <a:off x="838191" y="5556254"/>
          <a:ext cx="79629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29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looking for simplified ways to extract course information including assignments and assessments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30336"/>
              </p:ext>
            </p:extLst>
          </p:nvPr>
        </p:nvGraphicFramePr>
        <p:xfrm>
          <a:off x="838192" y="5969907"/>
          <a:ext cx="79629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29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asking for teachers to be empathetic and understanding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0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5" y="114754"/>
            <a:ext cx="8458201" cy="77243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and Why Universal Design For Learning?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035" y="68035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742" y="734779"/>
            <a:ext cx="17417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45841"/>
              </p:ext>
            </p:extLst>
          </p:nvPr>
        </p:nvGraphicFramePr>
        <p:xfrm>
          <a:off x="410934" y="680340"/>
          <a:ext cx="79629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629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u="sng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en-US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niversal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b="1" u="sng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esign for </a:t>
                      </a:r>
                      <a:r>
                        <a:rPr lang="en-US" sz="1600" b="1" u="sng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</a:t>
                      </a: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earning is,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0381"/>
              </p:ext>
            </p:extLst>
          </p:nvPr>
        </p:nvGraphicFramePr>
        <p:xfrm>
          <a:off x="500742" y="2006213"/>
          <a:ext cx="492850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850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set of framework to design, implement and evaluate </a:t>
                      </a:r>
                      <a:r>
                        <a:rPr lang="en-US" sz="16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accessible learning and teaching experiences</a:t>
                      </a:r>
                      <a:r>
                        <a:rPr lang="en-US" sz="1600" b="0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63" y="791202"/>
            <a:ext cx="3238500" cy="2571750"/>
          </a:xfrm>
          <a:prstGeom prst="rect">
            <a:avLst/>
          </a:prstGeom>
        </p:spPr>
      </p:pic>
      <p:cxnSp>
        <p:nvCxnSpPr>
          <p:cNvPr id="25" name="Elbow Connector 24"/>
          <p:cNvCxnSpPr/>
          <p:nvPr/>
        </p:nvCxnSpPr>
        <p:spPr>
          <a:xfrm rot="5400000">
            <a:off x="8148828" y="3000131"/>
            <a:ext cx="322106" cy="1047749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57739" y="3411058"/>
            <a:ext cx="302282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Shown above is an image of keywords that characterize the UDL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88966"/>
              </p:ext>
            </p:extLst>
          </p:nvPr>
        </p:nvGraphicFramePr>
        <p:xfrm>
          <a:off x="500742" y="1183253"/>
          <a:ext cx="492850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850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aiming to </a:t>
                      </a:r>
                      <a:r>
                        <a:rPr lang="en-US" sz="16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create an inclusive and safe learning environment</a:t>
                      </a:r>
                      <a:r>
                        <a:rPr lang="en-US" sz="1600" b="0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that focuses on learner variability and decreasing barriers,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67683"/>
              </p:ext>
            </p:extLst>
          </p:nvPr>
        </p:nvGraphicFramePr>
        <p:xfrm>
          <a:off x="500738" y="2866183"/>
          <a:ext cx="492850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850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600" b="0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this accessibility is achieved by providing alternate representations, expressions and engagement.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60422"/>
              </p:ext>
            </p:extLst>
          </p:nvPr>
        </p:nvGraphicFramePr>
        <p:xfrm>
          <a:off x="614690" y="4247300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19949"/>
              </p:ext>
            </p:extLst>
          </p:nvPr>
        </p:nvGraphicFramePr>
        <p:xfrm>
          <a:off x="711648" y="4890030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75171"/>
              </p:ext>
            </p:extLst>
          </p:nvPr>
        </p:nvGraphicFramePr>
        <p:xfrm>
          <a:off x="906916" y="5532760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657896" y="4151078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672179" y="4789263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676938" y="5427439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9368" y="3882856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505063" y="5142484"/>
            <a:ext cx="1344741" cy="11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24038" y="4770502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76305" y="473716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385879" y="4770495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219329" y="475620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213207" y="538494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817911" y="542304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389277" y="539922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65409" y="537064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19693" y="4114429"/>
            <a:ext cx="1434875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learning,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495532" y="4490012"/>
            <a:ext cx="1344741" cy="11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514583" y="5785429"/>
            <a:ext cx="1344741" cy="11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62543" y="4753336"/>
            <a:ext cx="1434875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learning,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00643" y="5410564"/>
            <a:ext cx="1434875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</a:t>
            </a:r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learning,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64925"/>
              </p:ext>
            </p:extLst>
          </p:nvPr>
        </p:nvGraphicFramePr>
        <p:xfrm>
          <a:off x="3849784" y="4179337"/>
          <a:ext cx="501286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286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Provide various ways of acquiring information and knowledge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06756"/>
              </p:ext>
            </p:extLst>
          </p:nvPr>
        </p:nvGraphicFramePr>
        <p:xfrm>
          <a:off x="3849779" y="4817521"/>
          <a:ext cx="522278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783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Vary the ways students express what they know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19788"/>
              </p:ext>
            </p:extLst>
          </p:nvPr>
        </p:nvGraphicFramePr>
        <p:xfrm>
          <a:off x="3854538" y="5474757"/>
          <a:ext cx="522278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783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Activate learner’s interest, offer appropriate challenges and increase motivation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0" y="6592949"/>
            <a:ext cx="29931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udlguidelines.cast.org for more information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5" y="114754"/>
            <a:ext cx="8458201" cy="77243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and Why Universal Design For Learning?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9035" y="68035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742" y="734779"/>
            <a:ext cx="17417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37790"/>
              </p:ext>
            </p:extLst>
          </p:nvPr>
        </p:nvGraphicFramePr>
        <p:xfrm>
          <a:off x="1414777" y="1360986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44680"/>
              </p:ext>
            </p:extLst>
          </p:nvPr>
        </p:nvGraphicFramePr>
        <p:xfrm>
          <a:off x="1511735" y="2003716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83848"/>
              </p:ext>
            </p:extLst>
          </p:nvPr>
        </p:nvGraphicFramePr>
        <p:xfrm>
          <a:off x="1707003" y="2646446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1457983" y="1264764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1472266" y="1902949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1477025" y="2541125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9455" y="996542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24125" y="188418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776392" y="18508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85966" y="188418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019416" y="1869889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013294" y="2498634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617998" y="2536729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189364" y="251290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765496" y="2484329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86760" y="2181561"/>
            <a:ext cx="1434875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17749" y="1913955"/>
            <a:ext cx="1434875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Instructor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20108"/>
              </p:ext>
            </p:extLst>
          </p:nvPr>
        </p:nvGraphicFramePr>
        <p:xfrm>
          <a:off x="4662156" y="1659274"/>
          <a:ext cx="347391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391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 </a:t>
                      </a:r>
                    </a:p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(or technology-less options)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60203"/>
              </p:ext>
            </p:extLst>
          </p:nvPr>
        </p:nvGraphicFramePr>
        <p:xfrm>
          <a:off x="4668922" y="2224615"/>
          <a:ext cx="347391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391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 Learning</a:t>
                      </a:r>
                      <a:endParaRPr lang="en-US" sz="14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076833" y="1644985"/>
            <a:ext cx="2676525" cy="1093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405186" y="2025048"/>
            <a:ext cx="1600202" cy="421032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517749" y="2361218"/>
            <a:ext cx="1434875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8738" y="928688"/>
            <a:ext cx="65913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061730" y="3447112"/>
            <a:ext cx="890894" cy="5523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1459"/>
              </p:ext>
            </p:extLst>
          </p:nvPr>
        </p:nvGraphicFramePr>
        <p:xfrm>
          <a:off x="2935389" y="3902692"/>
          <a:ext cx="5418345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8345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en-US" sz="16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Challenges &amp; Opportunities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7704"/>
              </p:ext>
            </p:extLst>
          </p:nvPr>
        </p:nvGraphicFramePr>
        <p:xfrm>
          <a:off x="888853" y="4458904"/>
          <a:ext cx="745536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536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Managing a group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20 students in term 2 of the Chemistry Laboratory Technology Program; a wide variation in age, previous academic experiences and access to technology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21821"/>
              </p:ext>
            </p:extLst>
          </p:nvPr>
        </p:nvGraphicFramePr>
        <p:xfrm>
          <a:off x="903136" y="5163761"/>
          <a:ext cx="745536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536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Limited access to laboratory space;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organize and digitize laboratory activities that are not deemed “critically essential” to the attainment of competencies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35504"/>
              </p:ext>
            </p:extLst>
          </p:nvPr>
        </p:nvGraphicFramePr>
        <p:xfrm>
          <a:off x="917418" y="5692398"/>
          <a:ext cx="745536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536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Impact of pandemic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on students’ learning; help students manage workload, time and stress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5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27568"/>
              </p:ext>
            </p:extLst>
          </p:nvPr>
        </p:nvGraphicFramePr>
        <p:xfrm>
          <a:off x="185962" y="375398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1685"/>
              </p:ext>
            </p:extLst>
          </p:nvPr>
        </p:nvGraphicFramePr>
        <p:xfrm>
          <a:off x="282920" y="1018128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28885"/>
              </p:ext>
            </p:extLst>
          </p:nvPr>
        </p:nvGraphicFramePr>
        <p:xfrm>
          <a:off x="478188" y="1660858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229168" y="279176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256207" y="938661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248210" y="1555537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0640" y="10954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95310" y="89860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577" y="86525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57151" y="89859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90601" y="8843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784479" y="15130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9183" y="15511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60549" y="152731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6681" y="14987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489" y="901787"/>
            <a:ext cx="6495213" cy="3154121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10974"/>
              </p:ext>
            </p:extLst>
          </p:nvPr>
        </p:nvGraphicFramePr>
        <p:xfrm>
          <a:off x="2275492" y="150561"/>
          <a:ext cx="852399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6412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27578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Organization of Learning Management System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2444868" y="1216385"/>
            <a:ext cx="6240454" cy="509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695105" y="2017182"/>
            <a:ext cx="302282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of my commitment to UDL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8623963" y="1738280"/>
            <a:ext cx="0" cy="2734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UDL State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055659" y="898180"/>
            <a:ext cx="304800" cy="304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62" name="Straight Connector 61"/>
          <p:cNvCxnSpPr/>
          <p:nvPr/>
        </p:nvCxnSpPr>
        <p:spPr>
          <a:xfrm flipV="1">
            <a:off x="2176069" y="3094227"/>
            <a:ext cx="337522" cy="4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72720" y="2771061"/>
            <a:ext cx="1503349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Simplified access to frequently used resources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17489" y="64568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44868" y="3653266"/>
            <a:ext cx="4957005" cy="402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71157" y="4347515"/>
            <a:ext cx="2862682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time slots at which every student in the course is available.</a:t>
            </a:r>
          </a:p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Decided by the students.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578130" y="4055908"/>
            <a:ext cx="0" cy="2734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814" y="4145759"/>
            <a:ext cx="1080094" cy="1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6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09" y="1608326"/>
            <a:ext cx="6001743" cy="4848313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27568"/>
              </p:ext>
            </p:extLst>
          </p:nvPr>
        </p:nvGraphicFramePr>
        <p:xfrm>
          <a:off x="185962" y="375398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1685"/>
              </p:ext>
            </p:extLst>
          </p:nvPr>
        </p:nvGraphicFramePr>
        <p:xfrm>
          <a:off x="282920" y="1018128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28885"/>
              </p:ext>
            </p:extLst>
          </p:nvPr>
        </p:nvGraphicFramePr>
        <p:xfrm>
          <a:off x="478188" y="1660858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229168" y="279176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256207" y="938661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248210" y="1555537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0640" y="10954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95310" y="89860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577" y="86525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57151" y="89859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90601" y="8843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784479" y="15130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9183" y="15511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60549" y="152731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6681" y="14987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57558"/>
              </p:ext>
            </p:extLst>
          </p:nvPr>
        </p:nvGraphicFramePr>
        <p:xfrm>
          <a:off x="2275492" y="150561"/>
          <a:ext cx="8553873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9187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34686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Organization of Learning Management System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317489" y="64568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28524"/>
              </p:ext>
            </p:extLst>
          </p:nvPr>
        </p:nvGraphicFramePr>
        <p:xfrm>
          <a:off x="2150771" y="546013"/>
          <a:ext cx="910806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1557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166511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Consistent weekly format consisting of 3 categories:</a:t>
                      </a:r>
                      <a:endParaRPr lang="en-US" sz="12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21945"/>
              </p:ext>
            </p:extLst>
          </p:nvPr>
        </p:nvGraphicFramePr>
        <p:xfrm>
          <a:off x="1863162" y="835142"/>
          <a:ext cx="926564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1654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203995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Lecture video  / Course Materials / Homework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98534"/>
              </p:ext>
            </p:extLst>
          </p:nvPr>
        </p:nvGraphicFramePr>
        <p:xfrm>
          <a:off x="2683762" y="1129306"/>
          <a:ext cx="910806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1557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166511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Information updated on Friday of each week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2791560" y="2448509"/>
            <a:ext cx="2187803" cy="260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445697" y="2686864"/>
            <a:ext cx="337522" cy="4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9815" y="2402698"/>
            <a:ext cx="1503349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 to recorded lectures with caption  </a:t>
            </a:r>
          </a:p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students who prefer asynchronous learning 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91560" y="2946150"/>
            <a:ext cx="2497729" cy="473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87501" y="3182699"/>
            <a:ext cx="337522" cy="4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40164" y="2946150"/>
            <a:ext cx="248080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 materials needed for the week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2962" y="4419629"/>
            <a:ext cx="24808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 for Homework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stakes assignments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Unlimited time / attempts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5962" y="5085958"/>
            <a:ext cx="2480800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*Students on average repeat homework 2 to 3 times.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2360288" y="4210758"/>
            <a:ext cx="936069" cy="289121"/>
          </a:xfrm>
          <a:prstGeom prst="bentConnector3">
            <a:avLst>
              <a:gd name="adj1" fmla="val 92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90581" y="1769815"/>
            <a:ext cx="248080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with stating weekly learning objectives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27568"/>
              </p:ext>
            </p:extLst>
          </p:nvPr>
        </p:nvGraphicFramePr>
        <p:xfrm>
          <a:off x="185962" y="375398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1685"/>
              </p:ext>
            </p:extLst>
          </p:nvPr>
        </p:nvGraphicFramePr>
        <p:xfrm>
          <a:off x="282920" y="1018128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05544"/>
              </p:ext>
            </p:extLst>
          </p:nvPr>
        </p:nvGraphicFramePr>
        <p:xfrm>
          <a:off x="478188" y="1660858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229168" y="279176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256207" y="938661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248210" y="1555537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640" y="10954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95310" y="89860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577" y="86525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57151" y="89859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90601" y="8843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784479" y="15130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9183" y="15511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60549" y="152731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6681" y="14987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74869"/>
              </p:ext>
            </p:extLst>
          </p:nvPr>
        </p:nvGraphicFramePr>
        <p:xfrm>
          <a:off x="2240819" y="150561"/>
          <a:ext cx="873197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926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77051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Explicit Instruction in designing class activities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317489" y="64568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12004"/>
              </p:ext>
            </p:extLst>
          </p:nvPr>
        </p:nvGraphicFramePr>
        <p:xfrm>
          <a:off x="2240819" y="713614"/>
          <a:ext cx="7962901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Explicit instruction in UDL is teaching a specific (or complex) skill or concept by breaking it into a series of smaller parts.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57518"/>
              </p:ext>
            </p:extLst>
          </p:nvPr>
        </p:nvGraphicFramePr>
        <p:xfrm>
          <a:off x="2240818" y="1185259"/>
          <a:ext cx="796290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each part, coupled with a guided activity, instructor highlights important details of the concept or skill to support students with learning.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11296"/>
              </p:ext>
            </p:extLst>
          </p:nvPr>
        </p:nvGraphicFramePr>
        <p:xfrm>
          <a:off x="2237155" y="1879859"/>
          <a:ext cx="796290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Students have opportunities to engage in guided, independent or collaborative practice, and receive timely feedback from the instructor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257035" y="6260957"/>
            <a:ext cx="1482108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27568"/>
              </p:ext>
            </p:extLst>
          </p:nvPr>
        </p:nvGraphicFramePr>
        <p:xfrm>
          <a:off x="185962" y="375398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81685"/>
              </p:ext>
            </p:extLst>
          </p:nvPr>
        </p:nvGraphicFramePr>
        <p:xfrm>
          <a:off x="282920" y="1018128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40029"/>
              </p:ext>
            </p:extLst>
          </p:nvPr>
        </p:nvGraphicFramePr>
        <p:xfrm>
          <a:off x="478188" y="1660858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229168" y="279176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256207" y="938661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248210" y="1555537"/>
            <a:ext cx="1828125" cy="62394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640" y="10954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95310" y="89860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577" y="86525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57151" y="89859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90601" y="8843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784479" y="15130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9183" y="15511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60549" y="152731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6681" y="149874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59588"/>
              </p:ext>
            </p:extLst>
          </p:nvPr>
        </p:nvGraphicFramePr>
        <p:xfrm>
          <a:off x="2240819" y="150561"/>
          <a:ext cx="873197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926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77051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Explicit Instruction in designing class activities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317489" y="64568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12004"/>
              </p:ext>
            </p:extLst>
          </p:nvPr>
        </p:nvGraphicFramePr>
        <p:xfrm>
          <a:off x="2240819" y="713614"/>
          <a:ext cx="7962901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Explicit instruction in UDL is teaching a specific (or complex) skill or concept by breaking it into a series of smaller parts.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18184"/>
              </p:ext>
            </p:extLst>
          </p:nvPr>
        </p:nvGraphicFramePr>
        <p:xfrm>
          <a:off x="2240818" y="1179283"/>
          <a:ext cx="796290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 each part, coupled with a guided activity, instructor highlights important details of the concept or skill to support students with learning.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11296"/>
              </p:ext>
            </p:extLst>
          </p:nvPr>
        </p:nvGraphicFramePr>
        <p:xfrm>
          <a:off x="2237155" y="1879859"/>
          <a:ext cx="7962901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Students have opportunities to engage in guided, independent or collaborative practice, and receive timely feedback from the instructor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99" y="2767777"/>
            <a:ext cx="6888963" cy="37021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5158" y="3178537"/>
            <a:ext cx="1310593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learning objectives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5157" y="4403497"/>
            <a:ext cx="131059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 for each stage of the activity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655719"/>
              </p:ext>
            </p:extLst>
          </p:nvPr>
        </p:nvGraphicFramePr>
        <p:xfrm>
          <a:off x="453896" y="5688957"/>
          <a:ext cx="1504541" cy="11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r:id="rId4" imgW="3771742" imgH="2914346" progId="Acrobat.Document.DC">
                  <p:link updateAutomatic="1"/>
                </p:oleObj>
              </mc:Choice>
              <mc:Fallback>
                <p:oleObj name="Acrobat Document" r:id="rId4" imgW="3771742" imgH="2914346" progId="Acrobat.Document.DC">
                  <p:link updateAutomatic="1"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3896" y="5688957"/>
                        <a:ext cx="1504541" cy="11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52039" y="6060902"/>
            <a:ext cx="1482108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to see a full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9812" y="4762681"/>
            <a:ext cx="1945538" cy="1664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57035" y="6260957"/>
            <a:ext cx="1482108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8DBE-E0B2-415B-9376-5870167176F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89447"/>
              </p:ext>
            </p:extLst>
          </p:nvPr>
        </p:nvGraphicFramePr>
        <p:xfrm>
          <a:off x="185962" y="375398"/>
          <a:ext cx="194310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Representation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23690"/>
              </p:ext>
            </p:extLst>
          </p:nvPr>
        </p:nvGraphicFramePr>
        <p:xfrm>
          <a:off x="282920" y="1018128"/>
          <a:ext cx="177470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4700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100" b="1" u="none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Action &amp; Expression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05544"/>
              </p:ext>
            </p:extLst>
          </p:nvPr>
        </p:nvGraphicFramePr>
        <p:xfrm>
          <a:off x="478188" y="1660858"/>
          <a:ext cx="145595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59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Courier New" panose="02070309020205020404" pitchFamily="49" charset="0"/>
                        <a:buNone/>
                      </a:pPr>
                      <a:r>
                        <a:rPr lang="en-US" sz="1200" b="1" u="non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229168" y="279176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Flowchart: Magnetic Disk 42"/>
          <p:cNvSpPr/>
          <p:nvPr/>
        </p:nvSpPr>
        <p:spPr>
          <a:xfrm>
            <a:off x="256208" y="938662"/>
            <a:ext cx="1820128" cy="555322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248210" y="1546869"/>
            <a:ext cx="1828125" cy="623941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640" y="10954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</a:t>
            </a:r>
            <a:endParaRPr lang="en-US" sz="2400" b="1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395310" y="898600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47577" y="865258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57151" y="898593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790601" y="8843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784479" y="1487042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89183" y="1507801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60549" y="1492646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36681" y="1485739"/>
            <a:ext cx="6122" cy="231355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1888"/>
              </p:ext>
            </p:extLst>
          </p:nvPr>
        </p:nvGraphicFramePr>
        <p:xfrm>
          <a:off x="2240819" y="150561"/>
          <a:ext cx="8731977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926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2077051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Options for Assessment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2317489" y="645681"/>
            <a:ext cx="29718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20" y="2299966"/>
            <a:ext cx="5950590" cy="4017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00" y="3027164"/>
            <a:ext cx="3441569" cy="1877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52300" y="2990042"/>
            <a:ext cx="3442447" cy="1880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51859"/>
              </p:ext>
            </p:extLst>
          </p:nvPr>
        </p:nvGraphicFramePr>
        <p:xfrm>
          <a:off x="2240819" y="588112"/>
          <a:ext cx="7962901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Open book assignments/assessments were encouraged.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27160"/>
              </p:ext>
            </p:extLst>
          </p:nvPr>
        </p:nvGraphicFramePr>
        <p:xfrm>
          <a:off x="2535915" y="1681452"/>
          <a:ext cx="796290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Assessments can be completed online or offline. (ex.  questions can be printed on paper) by students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56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44398"/>
              </p:ext>
            </p:extLst>
          </p:nvPr>
        </p:nvGraphicFramePr>
        <p:xfrm>
          <a:off x="2241695" y="989253"/>
          <a:ext cx="7962901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 Forms provided flexible options for students to complete and submit their work and to receive instant feedback.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914776" y="4577976"/>
            <a:ext cx="729130" cy="478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48088" y="5350647"/>
            <a:ext cx="248080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students with visual impairment, activating “immersive reader” reads out questions.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7287120" y="5056094"/>
            <a:ext cx="0" cy="2734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51643"/>
              </p:ext>
            </p:extLst>
          </p:nvPr>
        </p:nvGraphicFramePr>
        <p:xfrm>
          <a:off x="2539981" y="1324440"/>
          <a:ext cx="7962901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8788">
                  <a:extLst>
                    <a:ext uri="{9D8B030D-6E8A-4147-A177-3AD203B41FA5}">
                      <a16:colId xmlns:a16="http://schemas.microsoft.com/office/drawing/2014/main" val="69846800"/>
                    </a:ext>
                  </a:extLst>
                </a:gridCol>
                <a:gridCol w="1894113">
                  <a:extLst>
                    <a:ext uri="{9D8B030D-6E8A-4147-A177-3AD203B41FA5}">
                      <a16:colId xmlns:a16="http://schemas.microsoft.com/office/drawing/2014/main" val="115968319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Easy integration into LMS such as Moodle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2464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000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72276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5827059" y="2763161"/>
            <a:ext cx="191954" cy="2268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0640" y="4972424"/>
            <a:ext cx="885179" cy="310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589267" y="5127812"/>
            <a:ext cx="337522" cy="4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96858" y="4776479"/>
            <a:ext cx="400731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Upload supports multiple file formats (picture, video and audio)</a:t>
            </a:r>
          </a:p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can express (and share instantly) their difficulties about an assessment in the format of their preferences.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60799" y="5925671"/>
            <a:ext cx="2006023" cy="310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456738" y="6261594"/>
            <a:ext cx="1814143" cy="2862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 tracker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9409</TotalTime>
  <Words>1035</Words>
  <Application>Microsoft Office PowerPoint</Application>
  <PresentationFormat>On-screen Show (4:3)</PresentationFormat>
  <Paragraphs>153</Paragraphs>
  <Slides>11</Slides>
  <Notes>2</Notes>
  <HiddenSlides>0</HiddenSlides>
  <MMClips>1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Verdana</vt:lpstr>
      <vt:lpstr>Wingdings</vt:lpstr>
      <vt:lpstr>Office Theme</vt:lpstr>
      <vt:lpstr>file:///C:\Users\yuh\OneDrive%20-%20Dawson%20College\211%20W21\210-211-DW%20-%20Activity%20Sheet%20-%20Gravimetric%20Calculations.pdf</vt:lpstr>
      <vt:lpstr>Acrobat Document</vt:lpstr>
      <vt:lpstr>My UDL Journey through  the Emergency Distance Teaching</vt:lpstr>
      <vt:lpstr>Impact of Distance Learning on Students’ Learning </vt:lpstr>
      <vt:lpstr>What and Why Universal Design For Learning?</vt:lpstr>
      <vt:lpstr>What and Why Universal Design For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 </vt:lpstr>
    </vt:vector>
  </TitlesOfParts>
  <Company>Dawson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Yoon-Seo Uh</dc:creator>
  <cp:lastModifiedBy>Yoon-Seo Uh</cp:lastModifiedBy>
  <cp:revision>98</cp:revision>
  <dcterms:created xsi:type="dcterms:W3CDTF">2021-11-29T15:01:04Z</dcterms:created>
  <dcterms:modified xsi:type="dcterms:W3CDTF">2021-12-06T03:55:58Z</dcterms:modified>
</cp:coreProperties>
</file>