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 id="269" r:id="rId15"/>
    <p:sldId id="270" r:id="rId16"/>
    <p:sldId id="271" r:id="rId17"/>
    <p:sldId id="288" r:id="rId18"/>
    <p:sldId id="272" r:id="rId19"/>
    <p:sldId id="273" r:id="rId20"/>
    <p:sldId id="274" r:id="rId21"/>
    <p:sldId id="275" r:id="rId22"/>
    <p:sldId id="276" r:id="rId23"/>
    <p:sldId id="289" r:id="rId24"/>
    <p:sldId id="277" r:id="rId25"/>
    <p:sldId id="278" r:id="rId26"/>
    <p:sldId id="279" r:id="rId27"/>
    <p:sldId id="283" r:id="rId28"/>
    <p:sldId id="280" r:id="rId29"/>
    <p:sldId id="281" r:id="rId30"/>
    <p:sldId id="298" r:id="rId31"/>
    <p:sldId id="282" r:id="rId32"/>
    <p:sldId id="300" r:id="rId33"/>
    <p:sldId id="284" r:id="rId34"/>
    <p:sldId id="285" r:id="rId35"/>
    <p:sldId id="286" r:id="rId36"/>
    <p:sldId id="287" r:id="rId37"/>
    <p:sldId id="290" r:id="rId38"/>
    <p:sldId id="291" r:id="rId39"/>
    <p:sldId id="292" r:id="rId40"/>
    <p:sldId id="297" r:id="rId41"/>
    <p:sldId id="293" r:id="rId42"/>
    <p:sldId id="294" r:id="rId43"/>
    <p:sldId id="296"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00" autoAdjust="0"/>
    <p:restoredTop sz="94660"/>
  </p:normalViewPr>
  <p:slideViewPr>
    <p:cSldViewPr snapToGrid="0">
      <p:cViewPr varScale="1">
        <p:scale>
          <a:sx n="66" d="100"/>
          <a:sy n="66" d="100"/>
        </p:scale>
        <p:origin x="74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EDE93-8BC3-4CB7-A32B-F86C0F879CCE}"/>
              </a:ext>
            </a:extLst>
          </p:cNvPr>
          <p:cNvSpPr>
            <a:spLocks noGrp="1"/>
          </p:cNvSpPr>
          <p:nvPr>
            <p:ph type="ctrTitle"/>
          </p:nvPr>
        </p:nvSpPr>
        <p:spPr/>
        <p:txBody>
          <a:bodyPr/>
          <a:lstStyle/>
          <a:p>
            <a:r>
              <a:rPr lang="en-US" dirty="0"/>
              <a:t>Critical Thinking, </a:t>
            </a:r>
            <a:br>
              <a:rPr lang="en-US" dirty="0"/>
            </a:br>
            <a:r>
              <a:rPr lang="en-US" dirty="0"/>
              <a:t>Expert Learning</a:t>
            </a:r>
          </a:p>
        </p:txBody>
      </p:sp>
      <p:sp>
        <p:nvSpPr>
          <p:cNvPr id="3" name="Subtitle 2">
            <a:extLst>
              <a:ext uri="{FF2B5EF4-FFF2-40B4-BE49-F238E27FC236}">
                <a16:creationId xmlns:a16="http://schemas.microsoft.com/office/drawing/2014/main" id="{B5C9697C-94A7-4757-B5B9-10714C95E504}"/>
              </a:ext>
            </a:extLst>
          </p:cNvPr>
          <p:cNvSpPr>
            <a:spLocks noGrp="1"/>
          </p:cNvSpPr>
          <p:nvPr>
            <p:ph type="subTitle" idx="1"/>
          </p:nvPr>
        </p:nvSpPr>
        <p:spPr/>
        <p:txBody>
          <a:bodyPr/>
          <a:lstStyle/>
          <a:p>
            <a:r>
              <a:rPr lang="en-US" dirty="0"/>
              <a:t>Portfolio, Alexandra Law</a:t>
            </a:r>
          </a:p>
          <a:p>
            <a:r>
              <a:rPr lang="en-US" dirty="0"/>
              <a:t>UDL Cohort 2020-2021</a:t>
            </a:r>
          </a:p>
        </p:txBody>
      </p:sp>
    </p:spTree>
    <p:extLst>
      <p:ext uri="{BB962C8B-B14F-4D97-AF65-F5344CB8AC3E}">
        <p14:creationId xmlns:p14="http://schemas.microsoft.com/office/powerpoint/2010/main" val="3463796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58224-91E5-434A-BD1A-6DCB3BD2AD39}"/>
              </a:ext>
            </a:extLst>
          </p:cNvPr>
          <p:cNvSpPr>
            <a:spLocks noGrp="1"/>
          </p:cNvSpPr>
          <p:nvPr>
            <p:ph type="title"/>
          </p:nvPr>
        </p:nvSpPr>
        <p:spPr/>
        <p:txBody>
          <a:bodyPr/>
          <a:lstStyle/>
          <a:p>
            <a:r>
              <a:rPr lang="en-US" dirty="0"/>
              <a:t>Example 1 – Quizzes, continued</a:t>
            </a:r>
          </a:p>
        </p:txBody>
      </p:sp>
      <p:sp>
        <p:nvSpPr>
          <p:cNvPr id="3" name="Content Placeholder 2">
            <a:extLst>
              <a:ext uri="{FF2B5EF4-FFF2-40B4-BE49-F238E27FC236}">
                <a16:creationId xmlns:a16="http://schemas.microsoft.com/office/drawing/2014/main" id="{8351DDA7-BD0C-4367-83FE-0B84429E20DC}"/>
              </a:ext>
            </a:extLst>
          </p:cNvPr>
          <p:cNvSpPr>
            <a:spLocks noGrp="1"/>
          </p:cNvSpPr>
          <p:nvPr>
            <p:ph idx="1"/>
          </p:nvPr>
        </p:nvSpPr>
        <p:spPr/>
        <p:txBody>
          <a:bodyPr/>
          <a:lstStyle/>
          <a:p>
            <a:pPr marL="0" indent="0">
              <a:buNone/>
            </a:pPr>
            <a:r>
              <a:rPr lang="en-US" sz="2400" dirty="0"/>
              <a:t>My new quiz included the following question: </a:t>
            </a:r>
          </a:p>
          <a:p>
            <a:endParaRPr lang="en-US" dirty="0"/>
          </a:p>
          <a:p>
            <a:pPr marL="0" indent="0">
              <a:buNone/>
            </a:pPr>
            <a:r>
              <a:rPr lang="en-US" i="1" dirty="0"/>
              <a:t>What is the connection between the story of the traffic accident and one function of law? Explain with details from the reading by Roderick Macdonald.</a:t>
            </a:r>
          </a:p>
          <a:p>
            <a:endParaRPr lang="en-US" dirty="0"/>
          </a:p>
          <a:p>
            <a:r>
              <a:rPr lang="en-US" sz="2400" dirty="0"/>
              <a:t>On one side of the quiz paper, the list of questions appeared without reminders, but on the other side were the questions, plus suggestions such as the following…</a:t>
            </a:r>
            <a:endParaRPr lang="en-US" dirty="0"/>
          </a:p>
          <a:p>
            <a:endParaRPr lang="en-US" dirty="0"/>
          </a:p>
        </p:txBody>
      </p:sp>
    </p:spTree>
    <p:extLst>
      <p:ext uri="{BB962C8B-B14F-4D97-AF65-F5344CB8AC3E}">
        <p14:creationId xmlns:p14="http://schemas.microsoft.com/office/powerpoint/2010/main" val="99731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CF5472-A56A-4E6E-A6F8-30B2B5420AF1}"/>
              </a:ext>
            </a:extLst>
          </p:cNvPr>
          <p:cNvSpPr>
            <a:spLocks noGrp="1"/>
          </p:cNvSpPr>
          <p:nvPr>
            <p:ph idx="1"/>
          </p:nvPr>
        </p:nvSpPr>
        <p:spPr>
          <a:xfrm>
            <a:off x="2589212" y="622300"/>
            <a:ext cx="8915400" cy="5288922"/>
          </a:xfrm>
        </p:spPr>
        <p:txBody>
          <a:bodyPr>
            <a:normAutofit/>
          </a:bodyPr>
          <a:lstStyle/>
          <a:p>
            <a:pPr marL="0" indent="0">
              <a:buNone/>
            </a:pPr>
            <a:r>
              <a:rPr lang="en-US" i="1" dirty="0"/>
              <a:t>What is the connection between the story of the traffic accident and one function of law? Explain with details from the reading by Roderick Macdonald.</a:t>
            </a:r>
          </a:p>
          <a:p>
            <a:endParaRPr lang="en-US" dirty="0"/>
          </a:p>
          <a:p>
            <a:pPr marL="0" indent="0">
              <a:buNone/>
            </a:pPr>
            <a:r>
              <a:rPr lang="en-US" sz="2400" dirty="0"/>
              <a:t>Suggested sentence beginnings (try to complete them all for a detailed answer): </a:t>
            </a:r>
          </a:p>
          <a:p>
            <a:pPr marL="0" indent="0">
              <a:buNone/>
            </a:pPr>
            <a:r>
              <a:rPr lang="en-US" sz="2400" dirty="0"/>
              <a:t>a) The chapter discusses an accident that happens when... </a:t>
            </a:r>
          </a:p>
          <a:p>
            <a:pPr marL="0" indent="0">
              <a:buNone/>
            </a:pPr>
            <a:r>
              <a:rPr lang="en-US" sz="2400" dirty="0"/>
              <a:t>b) One person who sees the accident thinks... </a:t>
            </a:r>
          </a:p>
          <a:p>
            <a:pPr marL="0" indent="0">
              <a:buNone/>
            </a:pPr>
            <a:r>
              <a:rPr lang="en-US" sz="2400" dirty="0"/>
              <a:t>c) Another person who sees the accident thinks... </a:t>
            </a:r>
          </a:p>
          <a:p>
            <a:pPr marL="0" indent="0">
              <a:buNone/>
            </a:pPr>
            <a:r>
              <a:rPr lang="en-US" sz="2400" dirty="0"/>
              <a:t>d) They think about the accident differently because... </a:t>
            </a:r>
          </a:p>
          <a:p>
            <a:pPr marL="0" indent="0">
              <a:buNone/>
            </a:pPr>
            <a:r>
              <a:rPr lang="en-US" sz="2400" dirty="0"/>
              <a:t>e) For Macdonald, this shows that one important function of law is...</a:t>
            </a:r>
          </a:p>
          <a:p>
            <a:endParaRPr lang="en-US" dirty="0"/>
          </a:p>
        </p:txBody>
      </p:sp>
    </p:spTree>
    <p:extLst>
      <p:ext uri="{BB962C8B-B14F-4D97-AF65-F5344CB8AC3E}">
        <p14:creationId xmlns:p14="http://schemas.microsoft.com/office/powerpoint/2010/main" val="298496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03CCC-59FA-4063-9F4C-F09936FBFF7F}"/>
              </a:ext>
            </a:extLst>
          </p:cNvPr>
          <p:cNvSpPr>
            <a:spLocks noGrp="1"/>
          </p:cNvSpPr>
          <p:nvPr>
            <p:ph type="title"/>
          </p:nvPr>
        </p:nvSpPr>
        <p:spPr/>
        <p:txBody>
          <a:bodyPr/>
          <a:lstStyle/>
          <a:p>
            <a:r>
              <a:rPr lang="en-US" dirty="0"/>
              <a:t>Example 1 – Quizzes, continued</a:t>
            </a:r>
          </a:p>
        </p:txBody>
      </p:sp>
      <p:sp>
        <p:nvSpPr>
          <p:cNvPr id="3" name="Content Placeholder 2">
            <a:extLst>
              <a:ext uri="{FF2B5EF4-FFF2-40B4-BE49-F238E27FC236}">
                <a16:creationId xmlns:a16="http://schemas.microsoft.com/office/drawing/2014/main" id="{7C617112-9B0F-437F-A345-EE44508A24E9}"/>
              </a:ext>
            </a:extLst>
          </p:cNvPr>
          <p:cNvSpPr>
            <a:spLocks noGrp="1"/>
          </p:cNvSpPr>
          <p:nvPr>
            <p:ph idx="1"/>
          </p:nvPr>
        </p:nvSpPr>
        <p:spPr/>
        <p:txBody>
          <a:bodyPr>
            <a:normAutofit lnSpcReduction="10000"/>
          </a:bodyPr>
          <a:lstStyle/>
          <a:p>
            <a:pPr marL="0" indent="0">
              <a:buNone/>
            </a:pPr>
            <a:r>
              <a:rPr lang="en-US" b="1" dirty="0"/>
              <a:t>GUIDELINES: Options for Comprehension; Autonomy</a:t>
            </a:r>
          </a:p>
          <a:p>
            <a:endParaRPr lang="en-US" b="1" dirty="0"/>
          </a:p>
          <a:p>
            <a:r>
              <a:rPr lang="en-GB" sz="2400" dirty="0"/>
              <a:t>This change provided additional means of representation according to the Guidelines, by offering a new “</a:t>
            </a:r>
            <a:r>
              <a:rPr lang="en-GB" sz="2400" b="1" dirty="0"/>
              <a:t>option for comprehension</a:t>
            </a:r>
            <a:r>
              <a:rPr lang="en-GB" sz="2400" dirty="0"/>
              <a:t>” of the quiz questions (3.3). On a small scale, the suggested sentence beginnings provide a model for the student’s answer. Since these are </a:t>
            </a:r>
            <a:r>
              <a:rPr lang="en-GB" sz="2400" b="1" dirty="0"/>
              <a:t>optional</a:t>
            </a:r>
            <a:r>
              <a:rPr lang="en-GB" sz="2400" dirty="0"/>
              <a:t>, students can use or ignore them as they see fit. This </a:t>
            </a:r>
            <a:r>
              <a:rPr lang="en-GB" sz="2400" b="1" dirty="0"/>
              <a:t>respects students’ autonomy</a:t>
            </a:r>
            <a:r>
              <a:rPr lang="en-GB" sz="2400" dirty="0"/>
              <a:t> as they complete the work (7.1 and 7.2). </a:t>
            </a:r>
            <a:endParaRPr lang="en-US" dirty="0"/>
          </a:p>
        </p:txBody>
      </p:sp>
    </p:spTree>
    <p:extLst>
      <p:ext uri="{BB962C8B-B14F-4D97-AF65-F5344CB8AC3E}">
        <p14:creationId xmlns:p14="http://schemas.microsoft.com/office/powerpoint/2010/main" val="363522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A03CD-D3EC-417B-87AA-37184AEBB99A}"/>
              </a:ext>
            </a:extLst>
          </p:cNvPr>
          <p:cNvSpPr>
            <a:spLocks noGrp="1"/>
          </p:cNvSpPr>
          <p:nvPr>
            <p:ph type="title"/>
          </p:nvPr>
        </p:nvSpPr>
        <p:spPr/>
        <p:txBody>
          <a:bodyPr/>
          <a:lstStyle/>
          <a:p>
            <a:r>
              <a:rPr lang="en-US" dirty="0"/>
              <a:t>Example 1 – Quizzes, continued</a:t>
            </a:r>
          </a:p>
        </p:txBody>
      </p:sp>
      <p:sp>
        <p:nvSpPr>
          <p:cNvPr id="3" name="Content Placeholder 2">
            <a:extLst>
              <a:ext uri="{FF2B5EF4-FFF2-40B4-BE49-F238E27FC236}">
                <a16:creationId xmlns:a16="http://schemas.microsoft.com/office/drawing/2014/main" id="{62D5522E-7E2B-4479-BA05-B96566173103}"/>
              </a:ext>
            </a:extLst>
          </p:cNvPr>
          <p:cNvSpPr>
            <a:spLocks noGrp="1"/>
          </p:cNvSpPr>
          <p:nvPr>
            <p:ph idx="1"/>
          </p:nvPr>
        </p:nvSpPr>
        <p:spPr/>
        <p:txBody>
          <a:bodyPr>
            <a:normAutofit/>
          </a:bodyPr>
          <a:lstStyle/>
          <a:p>
            <a:pPr marL="0" indent="0">
              <a:buNone/>
            </a:pPr>
            <a:r>
              <a:rPr lang="en-US" b="1" dirty="0"/>
              <a:t>RESULTS</a:t>
            </a:r>
          </a:p>
          <a:p>
            <a:r>
              <a:rPr lang="en-GB" sz="2800" dirty="0"/>
              <a:t>Not all students chose to use the reminders, preferring to use the questions alone. However, I noticed an </a:t>
            </a:r>
            <a:r>
              <a:rPr lang="en-GB" sz="2800" b="1" dirty="0"/>
              <a:t>increase in the amount of detail</a:t>
            </a:r>
            <a:r>
              <a:rPr lang="en-GB" sz="2800" dirty="0"/>
              <a:t> in the answers I received. It took extra time to prepare suggested sentence beginnings which would not reveal too much about the text.</a:t>
            </a:r>
            <a:endParaRPr lang="en-US" dirty="0"/>
          </a:p>
        </p:txBody>
      </p:sp>
    </p:spTree>
    <p:extLst>
      <p:ext uri="{BB962C8B-B14F-4D97-AF65-F5344CB8AC3E}">
        <p14:creationId xmlns:p14="http://schemas.microsoft.com/office/powerpoint/2010/main" val="4131362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31FB1-F630-4405-A125-9878D4E7B50F}"/>
              </a:ext>
            </a:extLst>
          </p:cNvPr>
          <p:cNvSpPr>
            <a:spLocks noGrp="1"/>
          </p:cNvSpPr>
          <p:nvPr>
            <p:ph type="title"/>
          </p:nvPr>
        </p:nvSpPr>
        <p:spPr/>
        <p:txBody>
          <a:bodyPr/>
          <a:lstStyle/>
          <a:p>
            <a:r>
              <a:rPr lang="en-US" dirty="0"/>
              <a:t>Example 2</a:t>
            </a:r>
          </a:p>
        </p:txBody>
      </p:sp>
      <p:sp>
        <p:nvSpPr>
          <p:cNvPr id="3" name="Text Placeholder 2">
            <a:extLst>
              <a:ext uri="{FF2B5EF4-FFF2-40B4-BE49-F238E27FC236}">
                <a16:creationId xmlns:a16="http://schemas.microsoft.com/office/drawing/2014/main" id="{789D7033-6670-413F-97E9-FB46DDA5361C}"/>
              </a:ext>
            </a:extLst>
          </p:cNvPr>
          <p:cNvSpPr>
            <a:spLocks noGrp="1"/>
          </p:cNvSpPr>
          <p:nvPr>
            <p:ph type="body" idx="1"/>
          </p:nvPr>
        </p:nvSpPr>
        <p:spPr/>
        <p:txBody>
          <a:bodyPr/>
          <a:lstStyle/>
          <a:p>
            <a:r>
              <a:rPr lang="en-US" dirty="0"/>
              <a:t>New Extension Policy</a:t>
            </a:r>
          </a:p>
        </p:txBody>
      </p:sp>
    </p:spTree>
    <p:extLst>
      <p:ext uri="{BB962C8B-B14F-4D97-AF65-F5344CB8AC3E}">
        <p14:creationId xmlns:p14="http://schemas.microsoft.com/office/powerpoint/2010/main" val="732783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6BF26-D7CE-4FA0-B8F9-10AEBF9155A4}"/>
              </a:ext>
            </a:extLst>
          </p:cNvPr>
          <p:cNvSpPr>
            <a:spLocks noGrp="1"/>
          </p:cNvSpPr>
          <p:nvPr>
            <p:ph type="title"/>
          </p:nvPr>
        </p:nvSpPr>
        <p:spPr>
          <a:xfrm>
            <a:off x="2592925" y="700310"/>
            <a:ext cx="8911687" cy="1280890"/>
          </a:xfrm>
        </p:spPr>
        <p:txBody>
          <a:bodyPr/>
          <a:lstStyle/>
          <a:p>
            <a:r>
              <a:rPr lang="en-US" dirty="0"/>
              <a:t>Example 2 – New Extension Policy</a:t>
            </a:r>
          </a:p>
        </p:txBody>
      </p:sp>
      <p:sp>
        <p:nvSpPr>
          <p:cNvPr id="3" name="Content Placeholder 2">
            <a:extLst>
              <a:ext uri="{FF2B5EF4-FFF2-40B4-BE49-F238E27FC236}">
                <a16:creationId xmlns:a16="http://schemas.microsoft.com/office/drawing/2014/main" id="{668A85A0-554F-4269-801D-B7558E1E3290}"/>
              </a:ext>
            </a:extLst>
          </p:cNvPr>
          <p:cNvSpPr>
            <a:spLocks noGrp="1"/>
          </p:cNvSpPr>
          <p:nvPr>
            <p:ph idx="1"/>
          </p:nvPr>
        </p:nvSpPr>
        <p:spPr/>
        <p:txBody>
          <a:bodyPr>
            <a:normAutofit/>
          </a:bodyPr>
          <a:lstStyle/>
          <a:p>
            <a:pPr marL="0" indent="0">
              <a:buNone/>
            </a:pPr>
            <a:r>
              <a:rPr lang="en-US" sz="1900" b="1" dirty="0"/>
              <a:t>ISSUE</a:t>
            </a:r>
          </a:p>
          <a:p>
            <a:r>
              <a:rPr lang="en-GB" sz="2600" dirty="0"/>
              <a:t>Students experienced </a:t>
            </a:r>
            <a:r>
              <a:rPr lang="en-GB" sz="2600" b="1" dirty="0"/>
              <a:t>stress</a:t>
            </a:r>
            <a:r>
              <a:rPr lang="en-GB" sz="2600" dirty="0"/>
              <a:t> during the emergency remote teaching phase. They had to complete multiple courses online for the first time. Some students also had to care for children or other family members while learning in lockdown. To adapt to this, I tried to </a:t>
            </a:r>
            <a:r>
              <a:rPr lang="en-GB" sz="2600" b="1" dirty="0"/>
              <a:t>design for flexibility</a:t>
            </a:r>
            <a:r>
              <a:rPr lang="en-GB" sz="2600" dirty="0"/>
              <a:t> (within the constraints imposed by the Academic Calendar).</a:t>
            </a:r>
            <a:endParaRPr lang="en-US" dirty="0"/>
          </a:p>
          <a:p>
            <a:pPr marL="0" indent="0">
              <a:buNone/>
            </a:pPr>
            <a:endParaRPr lang="en-US" dirty="0"/>
          </a:p>
        </p:txBody>
      </p:sp>
    </p:spTree>
    <p:extLst>
      <p:ext uri="{BB962C8B-B14F-4D97-AF65-F5344CB8AC3E}">
        <p14:creationId xmlns:p14="http://schemas.microsoft.com/office/powerpoint/2010/main" val="259523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99FC7-CBFC-416F-B19C-CC542E277F65}"/>
              </a:ext>
            </a:extLst>
          </p:cNvPr>
          <p:cNvSpPr>
            <a:spLocks noGrp="1"/>
          </p:cNvSpPr>
          <p:nvPr>
            <p:ph type="title"/>
          </p:nvPr>
        </p:nvSpPr>
        <p:spPr/>
        <p:txBody>
          <a:bodyPr/>
          <a:lstStyle/>
          <a:p>
            <a:r>
              <a:rPr lang="en-US" dirty="0"/>
              <a:t>Example 2 – New Extension Policy</a:t>
            </a:r>
          </a:p>
        </p:txBody>
      </p:sp>
      <p:sp>
        <p:nvSpPr>
          <p:cNvPr id="3" name="Content Placeholder 2">
            <a:extLst>
              <a:ext uri="{FF2B5EF4-FFF2-40B4-BE49-F238E27FC236}">
                <a16:creationId xmlns:a16="http://schemas.microsoft.com/office/drawing/2014/main" id="{C18A8BCC-79C7-4F5B-B21C-C6075207DDA9}"/>
              </a:ext>
            </a:extLst>
          </p:cNvPr>
          <p:cNvSpPr>
            <a:spLocks noGrp="1"/>
          </p:cNvSpPr>
          <p:nvPr>
            <p:ph idx="1"/>
          </p:nvPr>
        </p:nvSpPr>
        <p:spPr/>
        <p:txBody>
          <a:bodyPr>
            <a:normAutofit lnSpcReduction="10000"/>
          </a:bodyPr>
          <a:lstStyle/>
          <a:p>
            <a:pPr marL="0" indent="0">
              <a:buNone/>
            </a:pPr>
            <a:r>
              <a:rPr lang="en-US" b="1" dirty="0"/>
              <a:t>CHANGE</a:t>
            </a:r>
          </a:p>
          <a:p>
            <a:r>
              <a:rPr lang="en-GB" sz="3200" dirty="0"/>
              <a:t>I changed my late assignment policy to offer students an </a:t>
            </a:r>
            <a:r>
              <a:rPr lang="en-GB" sz="3200" b="1" dirty="0"/>
              <a:t>automatic extension </a:t>
            </a:r>
            <a:r>
              <a:rPr lang="en-GB" sz="3200" dirty="0"/>
              <a:t>of up to one week, no questions asked. The one requirement was that the student had to </a:t>
            </a:r>
            <a:r>
              <a:rPr lang="en-GB" sz="3200" b="1" dirty="0"/>
              <a:t>send me a message</a:t>
            </a:r>
            <a:r>
              <a:rPr lang="en-GB" sz="3200" dirty="0"/>
              <a:t> with the extension request and the date they planned to submit the work.</a:t>
            </a:r>
            <a:endParaRPr lang="en-US" dirty="0"/>
          </a:p>
        </p:txBody>
      </p:sp>
    </p:spTree>
    <p:extLst>
      <p:ext uri="{BB962C8B-B14F-4D97-AF65-F5344CB8AC3E}">
        <p14:creationId xmlns:p14="http://schemas.microsoft.com/office/powerpoint/2010/main" val="4260413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823FE-A9A5-4FEE-A938-0E1405A029B8}"/>
              </a:ext>
            </a:extLst>
          </p:cNvPr>
          <p:cNvSpPr>
            <a:spLocks noGrp="1"/>
          </p:cNvSpPr>
          <p:nvPr>
            <p:ph type="title"/>
          </p:nvPr>
        </p:nvSpPr>
        <p:spPr/>
        <p:txBody>
          <a:bodyPr/>
          <a:lstStyle/>
          <a:p>
            <a:r>
              <a:rPr lang="en-US" dirty="0"/>
              <a:t>Example 2 (Course Outline Excerpt)</a:t>
            </a:r>
          </a:p>
        </p:txBody>
      </p:sp>
      <p:sp>
        <p:nvSpPr>
          <p:cNvPr id="3" name="Content Placeholder 2">
            <a:extLst>
              <a:ext uri="{FF2B5EF4-FFF2-40B4-BE49-F238E27FC236}">
                <a16:creationId xmlns:a16="http://schemas.microsoft.com/office/drawing/2014/main" id="{45E646EB-8956-4979-9FC3-60EB30DB847B}"/>
              </a:ext>
            </a:extLst>
          </p:cNvPr>
          <p:cNvSpPr>
            <a:spLocks noGrp="1"/>
          </p:cNvSpPr>
          <p:nvPr>
            <p:ph idx="1"/>
          </p:nvPr>
        </p:nvSpPr>
        <p:spPr>
          <a:xfrm>
            <a:off x="1905000" y="2133600"/>
            <a:ext cx="9599612" cy="3777622"/>
          </a:xfrm>
          <a:ln>
            <a:solidFill>
              <a:schemeClr val="tx1"/>
            </a:solidFill>
          </a:ln>
        </p:spPr>
        <p:txBody>
          <a:bodyPr>
            <a:normAutofit/>
          </a:bodyPr>
          <a:lstStyle/>
          <a:p>
            <a:pPr marL="0" indent="0">
              <a:buNone/>
            </a:pPr>
            <a:r>
              <a:rPr lang="en-US" sz="3200" b="1" dirty="0"/>
              <a:t>“LATE POLICY:</a:t>
            </a:r>
            <a:endParaRPr lang="en-US" sz="3200" dirty="0"/>
          </a:p>
          <a:p>
            <a:pPr marL="0" indent="0">
              <a:buNone/>
            </a:pPr>
            <a:r>
              <a:rPr lang="en-US" sz="3200" dirty="0"/>
              <a:t>I accept late work without extension with a penalty of 5% per weekday. You can ask for an </a:t>
            </a:r>
            <a:r>
              <a:rPr lang="en-US" sz="3200" b="1" dirty="0"/>
              <a:t>extension</a:t>
            </a:r>
            <a:r>
              <a:rPr lang="en-US" sz="3200" dirty="0"/>
              <a:t> before the deadline, via MIO. Extensions of up to one week are automatically granted upon request, with no documentation required and </a:t>
            </a:r>
            <a:r>
              <a:rPr lang="en-US" sz="3200" b="1" dirty="0"/>
              <a:t>no penalty</a:t>
            </a:r>
            <a:r>
              <a:rPr lang="en-US" sz="3200" dirty="0"/>
              <a:t>.”</a:t>
            </a:r>
          </a:p>
        </p:txBody>
      </p:sp>
    </p:spTree>
    <p:extLst>
      <p:ext uri="{BB962C8B-B14F-4D97-AF65-F5344CB8AC3E}">
        <p14:creationId xmlns:p14="http://schemas.microsoft.com/office/powerpoint/2010/main" val="767312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711ED-F59A-4D7E-87C9-CF244C5566CF}"/>
              </a:ext>
            </a:extLst>
          </p:cNvPr>
          <p:cNvSpPr>
            <a:spLocks noGrp="1"/>
          </p:cNvSpPr>
          <p:nvPr>
            <p:ph type="title"/>
          </p:nvPr>
        </p:nvSpPr>
        <p:spPr/>
        <p:txBody>
          <a:bodyPr/>
          <a:lstStyle/>
          <a:p>
            <a:r>
              <a:rPr lang="en-US" dirty="0"/>
              <a:t>Example 2 – New Extension Policy</a:t>
            </a:r>
          </a:p>
        </p:txBody>
      </p:sp>
      <p:sp>
        <p:nvSpPr>
          <p:cNvPr id="3" name="Content Placeholder 2">
            <a:extLst>
              <a:ext uri="{FF2B5EF4-FFF2-40B4-BE49-F238E27FC236}">
                <a16:creationId xmlns:a16="http://schemas.microsoft.com/office/drawing/2014/main" id="{D63DB5EC-69FE-4FF1-ADA0-C4C51CCD0DDF}"/>
              </a:ext>
            </a:extLst>
          </p:cNvPr>
          <p:cNvSpPr>
            <a:spLocks noGrp="1"/>
          </p:cNvSpPr>
          <p:nvPr>
            <p:ph idx="1"/>
          </p:nvPr>
        </p:nvSpPr>
        <p:spPr>
          <a:xfrm>
            <a:off x="2589212" y="2133600"/>
            <a:ext cx="8915400" cy="4241800"/>
          </a:xfrm>
        </p:spPr>
        <p:txBody>
          <a:bodyPr>
            <a:normAutofit lnSpcReduction="10000"/>
          </a:bodyPr>
          <a:lstStyle/>
          <a:p>
            <a:pPr marL="0" indent="0">
              <a:buNone/>
            </a:pPr>
            <a:r>
              <a:rPr lang="en-US" b="1" dirty="0"/>
              <a:t>GUIDELINES: </a:t>
            </a:r>
            <a:r>
              <a:rPr lang="en-GB" sz="2000" b="1" dirty="0"/>
              <a:t>Options for Self-Regulation and Encouraging Autonomy</a:t>
            </a:r>
          </a:p>
          <a:p>
            <a:r>
              <a:rPr lang="en-GB" sz="2800" dirty="0"/>
              <a:t>7.1 and 9.1 The </a:t>
            </a:r>
            <a:r>
              <a:rPr lang="en-GB" sz="2800" b="1" dirty="0"/>
              <a:t>extension policy</a:t>
            </a:r>
            <a:r>
              <a:rPr lang="en-GB" sz="2800" dirty="0"/>
              <a:t> is a useful option for self-regulation. Students are asked to reflect on how much time they think is reasonable to take before handing in the work based on their individual schedules and workloads. Discussing the extension policy openly, and often, reminds everyone that they are not ‘bad students’ for making a </a:t>
            </a:r>
            <a:r>
              <a:rPr lang="en-GB" sz="2800" b="1" dirty="0"/>
              <a:t>reasonable</a:t>
            </a:r>
            <a:r>
              <a:rPr lang="en-GB" sz="2800" dirty="0"/>
              <a:t> request for more time.</a:t>
            </a:r>
            <a:endParaRPr lang="en-US" dirty="0"/>
          </a:p>
          <a:p>
            <a:endParaRPr lang="en-US" b="1" dirty="0"/>
          </a:p>
        </p:txBody>
      </p:sp>
    </p:spTree>
    <p:extLst>
      <p:ext uri="{BB962C8B-B14F-4D97-AF65-F5344CB8AC3E}">
        <p14:creationId xmlns:p14="http://schemas.microsoft.com/office/powerpoint/2010/main" val="949527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93E48-DE6D-402F-877C-495E03555DE6}"/>
              </a:ext>
            </a:extLst>
          </p:cNvPr>
          <p:cNvSpPr>
            <a:spLocks noGrp="1"/>
          </p:cNvSpPr>
          <p:nvPr>
            <p:ph type="title"/>
          </p:nvPr>
        </p:nvSpPr>
        <p:spPr/>
        <p:txBody>
          <a:bodyPr/>
          <a:lstStyle/>
          <a:p>
            <a:r>
              <a:rPr lang="en-US" dirty="0"/>
              <a:t>Example 2 – New Extension Policy</a:t>
            </a:r>
          </a:p>
        </p:txBody>
      </p:sp>
      <p:sp>
        <p:nvSpPr>
          <p:cNvPr id="3" name="Content Placeholder 2">
            <a:extLst>
              <a:ext uri="{FF2B5EF4-FFF2-40B4-BE49-F238E27FC236}">
                <a16:creationId xmlns:a16="http://schemas.microsoft.com/office/drawing/2014/main" id="{F5AA32D1-A5D0-4CB8-B072-583F7FB1C196}"/>
              </a:ext>
            </a:extLst>
          </p:cNvPr>
          <p:cNvSpPr>
            <a:spLocks noGrp="1"/>
          </p:cNvSpPr>
          <p:nvPr>
            <p:ph idx="1"/>
          </p:nvPr>
        </p:nvSpPr>
        <p:spPr>
          <a:xfrm>
            <a:off x="2589212" y="2133600"/>
            <a:ext cx="8915400" cy="4100290"/>
          </a:xfrm>
        </p:spPr>
        <p:txBody>
          <a:bodyPr>
            <a:normAutofit/>
          </a:bodyPr>
          <a:lstStyle/>
          <a:p>
            <a:pPr marL="0" indent="0">
              <a:buNone/>
            </a:pPr>
            <a:r>
              <a:rPr lang="en-US" b="1" dirty="0"/>
              <a:t>RESULTS</a:t>
            </a:r>
          </a:p>
          <a:p>
            <a:r>
              <a:rPr lang="en-GB" sz="2800" dirty="0"/>
              <a:t>Many, many students used it, and a few commented on how helpful it was to have some </a:t>
            </a:r>
            <a:r>
              <a:rPr lang="en-GB" sz="2800" b="1" dirty="0"/>
              <a:t>flexibility</a:t>
            </a:r>
            <a:r>
              <a:rPr lang="en-GB" sz="2800" dirty="0"/>
              <a:t> around deadlines. The policy maintains student </a:t>
            </a:r>
            <a:r>
              <a:rPr lang="en-GB" sz="2800" b="1" dirty="0"/>
              <a:t>accountability</a:t>
            </a:r>
            <a:r>
              <a:rPr lang="en-GB" sz="2800" dirty="0"/>
              <a:t> for time management because they have to communicate with me before the extension is granted. In this way, I think the policy encourages students to have a sense of </a:t>
            </a:r>
            <a:r>
              <a:rPr lang="en-GB" sz="2800" b="1" dirty="0"/>
              <a:t>personal responsibility</a:t>
            </a:r>
            <a:r>
              <a:rPr lang="en-GB" sz="2800" dirty="0"/>
              <a:t> for their work.</a:t>
            </a:r>
            <a:endParaRPr lang="en-US" dirty="0"/>
          </a:p>
        </p:txBody>
      </p:sp>
    </p:spTree>
    <p:extLst>
      <p:ext uri="{BB962C8B-B14F-4D97-AF65-F5344CB8AC3E}">
        <p14:creationId xmlns:p14="http://schemas.microsoft.com/office/powerpoint/2010/main" val="2232826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F7677-20BD-476C-9327-E3F1D9EDE772}"/>
              </a:ext>
            </a:extLst>
          </p:cNvPr>
          <p:cNvSpPr>
            <a:spLocks noGrp="1"/>
          </p:cNvSpPr>
          <p:nvPr>
            <p:ph type="title"/>
          </p:nvPr>
        </p:nvSpPr>
        <p:spPr>
          <a:xfrm>
            <a:off x="2592925" y="624110"/>
            <a:ext cx="8911687" cy="709390"/>
          </a:xfrm>
        </p:spPr>
        <p:txBody>
          <a:bodyPr/>
          <a:lstStyle/>
          <a:p>
            <a:r>
              <a:rPr lang="en-US" dirty="0"/>
              <a:t>What brought me to UDL?</a:t>
            </a:r>
          </a:p>
        </p:txBody>
      </p:sp>
      <p:sp>
        <p:nvSpPr>
          <p:cNvPr id="3" name="Content Placeholder 2">
            <a:extLst>
              <a:ext uri="{FF2B5EF4-FFF2-40B4-BE49-F238E27FC236}">
                <a16:creationId xmlns:a16="http://schemas.microsoft.com/office/drawing/2014/main" id="{391CF033-46A5-46C1-8E0F-0D43CD2A2FBE}"/>
              </a:ext>
            </a:extLst>
          </p:cNvPr>
          <p:cNvSpPr>
            <a:spLocks noGrp="1"/>
          </p:cNvSpPr>
          <p:nvPr>
            <p:ph idx="1"/>
          </p:nvPr>
        </p:nvSpPr>
        <p:spPr>
          <a:xfrm>
            <a:off x="2589212" y="1498600"/>
            <a:ext cx="8915400" cy="4412622"/>
          </a:xfrm>
        </p:spPr>
        <p:txBody>
          <a:bodyPr>
            <a:normAutofit/>
          </a:bodyPr>
          <a:lstStyle/>
          <a:p>
            <a:r>
              <a:rPr lang="en-US" sz="2800" b="1" dirty="0"/>
              <a:t>Initial Motivation</a:t>
            </a:r>
            <a:r>
              <a:rPr lang="en-US" sz="2800" dirty="0"/>
              <a:t> – Students who are </a:t>
            </a:r>
            <a:r>
              <a:rPr lang="en-US" sz="2800" i="1" dirty="0"/>
              <a:t>not</a:t>
            </a:r>
            <a:r>
              <a:rPr lang="en-US" sz="2800" dirty="0"/>
              <a:t> registered with </a:t>
            </a:r>
            <a:r>
              <a:rPr lang="en-US" sz="2800" dirty="0" err="1"/>
              <a:t>AccessAbility</a:t>
            </a:r>
            <a:r>
              <a:rPr lang="en-US" sz="2800" dirty="0"/>
              <a:t> but require ‘accommodations’</a:t>
            </a:r>
          </a:p>
          <a:p>
            <a:pPr marL="0" indent="0">
              <a:buNone/>
            </a:pPr>
            <a:endParaRPr lang="en-US" sz="2800" dirty="0"/>
          </a:p>
          <a:p>
            <a:r>
              <a:rPr lang="en-US" sz="2800" b="1" dirty="0"/>
              <a:t>Evolving Motivation</a:t>
            </a:r>
            <a:r>
              <a:rPr lang="en-US" sz="2800" dirty="0"/>
              <a:t> – Exploring connections between critical thinking and </a:t>
            </a:r>
            <a:r>
              <a:rPr lang="en-US" sz="2800" i="1" dirty="0"/>
              <a:t>expert learning</a:t>
            </a:r>
            <a:r>
              <a:rPr lang="en-US" sz="2800" dirty="0"/>
              <a:t> in the Humanities</a:t>
            </a:r>
          </a:p>
        </p:txBody>
      </p:sp>
    </p:spTree>
    <p:extLst>
      <p:ext uri="{BB962C8B-B14F-4D97-AF65-F5344CB8AC3E}">
        <p14:creationId xmlns:p14="http://schemas.microsoft.com/office/powerpoint/2010/main" val="441849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18C22-8AAF-4BD8-924C-D8C93F8D5040}"/>
              </a:ext>
            </a:extLst>
          </p:cNvPr>
          <p:cNvSpPr>
            <a:spLocks noGrp="1"/>
          </p:cNvSpPr>
          <p:nvPr>
            <p:ph type="title"/>
          </p:nvPr>
        </p:nvSpPr>
        <p:spPr/>
        <p:txBody>
          <a:bodyPr/>
          <a:lstStyle/>
          <a:p>
            <a:r>
              <a:rPr lang="en-US" dirty="0"/>
              <a:t>Example 3</a:t>
            </a:r>
          </a:p>
        </p:txBody>
      </p:sp>
      <p:sp>
        <p:nvSpPr>
          <p:cNvPr id="3" name="Text Placeholder 2">
            <a:extLst>
              <a:ext uri="{FF2B5EF4-FFF2-40B4-BE49-F238E27FC236}">
                <a16:creationId xmlns:a16="http://schemas.microsoft.com/office/drawing/2014/main" id="{C7E79103-8590-4179-9520-0A4FB2ADD5DC}"/>
              </a:ext>
            </a:extLst>
          </p:cNvPr>
          <p:cNvSpPr>
            <a:spLocks noGrp="1"/>
          </p:cNvSpPr>
          <p:nvPr>
            <p:ph type="body" idx="1"/>
          </p:nvPr>
        </p:nvSpPr>
        <p:spPr/>
        <p:txBody>
          <a:bodyPr/>
          <a:lstStyle/>
          <a:p>
            <a:r>
              <a:rPr lang="en-US" dirty="0"/>
              <a:t>Anxiety, notetaking, and missed classes</a:t>
            </a:r>
          </a:p>
        </p:txBody>
      </p:sp>
    </p:spTree>
    <p:extLst>
      <p:ext uri="{BB962C8B-B14F-4D97-AF65-F5344CB8AC3E}">
        <p14:creationId xmlns:p14="http://schemas.microsoft.com/office/powerpoint/2010/main" val="754894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DA2BE-09D3-4B1B-A609-98B910F89E26}"/>
              </a:ext>
            </a:extLst>
          </p:cNvPr>
          <p:cNvSpPr>
            <a:spLocks noGrp="1"/>
          </p:cNvSpPr>
          <p:nvPr>
            <p:ph type="title"/>
          </p:nvPr>
        </p:nvSpPr>
        <p:spPr/>
        <p:txBody>
          <a:bodyPr/>
          <a:lstStyle/>
          <a:p>
            <a:r>
              <a:rPr lang="en-US" dirty="0"/>
              <a:t>Example 3 – Anxiety, Notetaking</a:t>
            </a:r>
          </a:p>
        </p:txBody>
      </p:sp>
      <p:sp>
        <p:nvSpPr>
          <p:cNvPr id="3" name="Content Placeholder 2">
            <a:extLst>
              <a:ext uri="{FF2B5EF4-FFF2-40B4-BE49-F238E27FC236}">
                <a16:creationId xmlns:a16="http://schemas.microsoft.com/office/drawing/2014/main" id="{5C155E05-8C2B-4D05-B867-B376D2FB6495}"/>
              </a:ext>
            </a:extLst>
          </p:cNvPr>
          <p:cNvSpPr>
            <a:spLocks noGrp="1"/>
          </p:cNvSpPr>
          <p:nvPr>
            <p:ph idx="1"/>
          </p:nvPr>
        </p:nvSpPr>
        <p:spPr/>
        <p:txBody>
          <a:bodyPr>
            <a:normAutofit/>
          </a:bodyPr>
          <a:lstStyle/>
          <a:p>
            <a:pPr marL="0" indent="0">
              <a:buNone/>
            </a:pPr>
            <a:r>
              <a:rPr lang="en-US" b="1" dirty="0"/>
              <a:t>ISSUE</a:t>
            </a:r>
          </a:p>
          <a:p>
            <a:pPr marL="0" indent="0">
              <a:buNone/>
            </a:pPr>
            <a:endParaRPr lang="en-US" b="1" dirty="0"/>
          </a:p>
          <a:p>
            <a:r>
              <a:rPr lang="en-GB" sz="2800" dirty="0"/>
              <a:t>Students were not always able to be present for synchronous lectures online, or later, in-person classes. This contributed to their stress at an already difficult time. Students also didn’t always feel comfortable interjecting during a live lecture to ask me to repeat myself.</a:t>
            </a:r>
            <a:endParaRPr lang="en-US" dirty="0"/>
          </a:p>
          <a:p>
            <a:pPr marL="0" indent="0">
              <a:buNone/>
            </a:pPr>
            <a:endParaRPr lang="en-US" b="1" dirty="0"/>
          </a:p>
        </p:txBody>
      </p:sp>
    </p:spTree>
    <p:extLst>
      <p:ext uri="{BB962C8B-B14F-4D97-AF65-F5344CB8AC3E}">
        <p14:creationId xmlns:p14="http://schemas.microsoft.com/office/powerpoint/2010/main" val="2044724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3FF2E-7B5D-4A3B-8533-E858D0ED8D8C}"/>
              </a:ext>
            </a:extLst>
          </p:cNvPr>
          <p:cNvSpPr>
            <a:spLocks noGrp="1"/>
          </p:cNvSpPr>
          <p:nvPr>
            <p:ph type="title"/>
          </p:nvPr>
        </p:nvSpPr>
        <p:spPr/>
        <p:txBody>
          <a:bodyPr/>
          <a:lstStyle/>
          <a:p>
            <a:r>
              <a:rPr lang="en-US" dirty="0"/>
              <a:t>Example 3 – Anxiety, Notetaking</a:t>
            </a:r>
          </a:p>
        </p:txBody>
      </p:sp>
      <p:sp>
        <p:nvSpPr>
          <p:cNvPr id="3" name="Content Placeholder 2">
            <a:extLst>
              <a:ext uri="{FF2B5EF4-FFF2-40B4-BE49-F238E27FC236}">
                <a16:creationId xmlns:a16="http://schemas.microsoft.com/office/drawing/2014/main" id="{0F6D8241-4E70-492C-866A-9C84A0A3B9EF}"/>
              </a:ext>
            </a:extLst>
          </p:cNvPr>
          <p:cNvSpPr>
            <a:spLocks noGrp="1"/>
          </p:cNvSpPr>
          <p:nvPr>
            <p:ph idx="1"/>
          </p:nvPr>
        </p:nvSpPr>
        <p:spPr/>
        <p:txBody>
          <a:bodyPr>
            <a:normAutofit fontScale="92500" lnSpcReduction="10000"/>
          </a:bodyPr>
          <a:lstStyle/>
          <a:p>
            <a:pPr marL="0" indent="0">
              <a:buNone/>
            </a:pPr>
            <a:r>
              <a:rPr lang="en-US" b="1" dirty="0"/>
              <a:t>CHANGES</a:t>
            </a:r>
          </a:p>
          <a:p>
            <a:r>
              <a:rPr lang="en-US" sz="2400" dirty="0"/>
              <a:t>Record classes (lecture) for listening later. I began </a:t>
            </a:r>
            <a:r>
              <a:rPr lang="en-US" sz="2400" b="1" dirty="0"/>
              <a:t>recording</a:t>
            </a:r>
            <a:r>
              <a:rPr lang="en-US" sz="2400" dirty="0"/>
              <a:t> the parts of the class where I spoke for an extended period of time. I </a:t>
            </a:r>
            <a:r>
              <a:rPr lang="en-US" sz="2400" b="1" dirty="0"/>
              <a:t>stopped recording when students were speaking</a:t>
            </a:r>
            <a:r>
              <a:rPr lang="en-US" sz="2400" dirty="0"/>
              <a:t> or doing activities.</a:t>
            </a:r>
            <a:endParaRPr lang="en-US" dirty="0"/>
          </a:p>
          <a:p>
            <a:r>
              <a:rPr lang="en-US" dirty="0"/>
              <a:t>The practice of </a:t>
            </a:r>
            <a:r>
              <a:rPr lang="en-US" dirty="0" err="1"/>
              <a:t>videorecording</a:t>
            </a:r>
            <a:r>
              <a:rPr lang="en-US" dirty="0"/>
              <a:t> like this in university classes is discussed in UD in </a:t>
            </a:r>
            <a:r>
              <a:rPr lang="en-US" dirty="0" err="1"/>
              <a:t>HigherEd</a:t>
            </a:r>
            <a:r>
              <a:rPr lang="en-US" dirty="0"/>
              <a:t>, From Principles to Practice (Second Edition) Edited by Sheryl E. </a:t>
            </a:r>
            <a:r>
              <a:rPr lang="en-US" dirty="0" err="1"/>
              <a:t>Burgstahler</a:t>
            </a:r>
            <a:r>
              <a:rPr lang="en-US" dirty="0"/>
              <a:t> (2015) , Universal Design for Learning in Postsecondary Education, Reflections on Principles and Their Applications (Chapter 4), Jenna W. Gravel, Laura A. Edwards, Christopher J. </a:t>
            </a:r>
            <a:r>
              <a:rPr lang="en-US" dirty="0" err="1"/>
              <a:t>Buttimer</a:t>
            </a:r>
            <a:r>
              <a:rPr lang="en-US" dirty="0"/>
              <a:t>, David H. Rose, p.</a:t>
            </a:r>
            <a:r>
              <a:rPr lang="en-US"/>
              <a:t>87: “This recording of the lecture is much more accessible than the live version for many students.”</a:t>
            </a:r>
            <a:endParaRPr lang="en-US" dirty="0"/>
          </a:p>
          <a:p>
            <a:pPr marL="0" indent="0">
              <a:buNone/>
            </a:pPr>
            <a:r>
              <a:rPr lang="en-US" dirty="0"/>
              <a:t> Thank you to Laure </a:t>
            </a:r>
            <a:r>
              <a:rPr lang="en-US" dirty="0" err="1"/>
              <a:t>Galipeau</a:t>
            </a:r>
            <a:r>
              <a:rPr lang="en-US" dirty="0"/>
              <a:t> and Catherine Soleil for help finding this reference.</a:t>
            </a:r>
          </a:p>
        </p:txBody>
      </p:sp>
    </p:spTree>
    <p:extLst>
      <p:ext uri="{BB962C8B-B14F-4D97-AF65-F5344CB8AC3E}">
        <p14:creationId xmlns:p14="http://schemas.microsoft.com/office/powerpoint/2010/main" val="2966881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3FF2E-7B5D-4A3B-8533-E858D0ED8D8C}"/>
              </a:ext>
            </a:extLst>
          </p:cNvPr>
          <p:cNvSpPr>
            <a:spLocks noGrp="1"/>
          </p:cNvSpPr>
          <p:nvPr>
            <p:ph type="title"/>
          </p:nvPr>
        </p:nvSpPr>
        <p:spPr/>
        <p:txBody>
          <a:bodyPr/>
          <a:lstStyle/>
          <a:p>
            <a:r>
              <a:rPr lang="en-US" dirty="0"/>
              <a:t>Example 3 – Anxiety, Notetaking</a:t>
            </a:r>
          </a:p>
        </p:txBody>
      </p:sp>
      <p:sp>
        <p:nvSpPr>
          <p:cNvPr id="3" name="Content Placeholder 2">
            <a:extLst>
              <a:ext uri="{FF2B5EF4-FFF2-40B4-BE49-F238E27FC236}">
                <a16:creationId xmlns:a16="http://schemas.microsoft.com/office/drawing/2014/main" id="{0F6D8241-4E70-492C-866A-9C84A0A3B9EF}"/>
              </a:ext>
            </a:extLst>
          </p:cNvPr>
          <p:cNvSpPr>
            <a:spLocks noGrp="1"/>
          </p:cNvSpPr>
          <p:nvPr>
            <p:ph idx="1"/>
          </p:nvPr>
        </p:nvSpPr>
        <p:spPr/>
        <p:txBody>
          <a:bodyPr>
            <a:normAutofit/>
          </a:bodyPr>
          <a:lstStyle/>
          <a:p>
            <a:pPr marL="0" indent="0">
              <a:buNone/>
            </a:pPr>
            <a:r>
              <a:rPr lang="en-US" b="1" dirty="0"/>
              <a:t>CHANGES</a:t>
            </a:r>
          </a:p>
          <a:p>
            <a:r>
              <a:rPr lang="en-US" sz="2400" b="1" dirty="0"/>
              <a:t>New assignment</a:t>
            </a:r>
            <a:r>
              <a:rPr lang="en-US" sz="2400" dirty="0"/>
              <a:t> – Post one week of </a:t>
            </a:r>
            <a:r>
              <a:rPr lang="en-US" sz="2400" b="1" dirty="0"/>
              <a:t>notes</a:t>
            </a:r>
            <a:r>
              <a:rPr lang="en-US" sz="2400" dirty="0"/>
              <a:t> to the Class Forum on Lea for credit.</a:t>
            </a:r>
          </a:p>
          <a:p>
            <a:r>
              <a:rPr lang="en-US" sz="2400" dirty="0"/>
              <a:t>Each student signs up for a specific week or has a week assigned to them if they have no preference.</a:t>
            </a:r>
          </a:p>
          <a:p>
            <a:r>
              <a:rPr lang="en-US" sz="2400" dirty="0"/>
              <a:t>Students who miss a class can consult the Class Forum along with the recording to know what they missed.</a:t>
            </a:r>
            <a:endParaRPr lang="en-US" dirty="0"/>
          </a:p>
        </p:txBody>
      </p:sp>
    </p:spTree>
    <p:extLst>
      <p:ext uri="{BB962C8B-B14F-4D97-AF65-F5344CB8AC3E}">
        <p14:creationId xmlns:p14="http://schemas.microsoft.com/office/powerpoint/2010/main" val="2622871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E953C-DF4D-4739-9EEE-3F549E1D4005}"/>
              </a:ext>
            </a:extLst>
          </p:cNvPr>
          <p:cNvSpPr>
            <a:spLocks noGrp="1"/>
          </p:cNvSpPr>
          <p:nvPr>
            <p:ph type="title"/>
          </p:nvPr>
        </p:nvSpPr>
        <p:spPr/>
        <p:txBody>
          <a:bodyPr/>
          <a:lstStyle/>
          <a:p>
            <a:r>
              <a:rPr lang="en-US" dirty="0"/>
              <a:t>Example 3 – Anxiety, Notetaking</a:t>
            </a:r>
          </a:p>
        </p:txBody>
      </p:sp>
      <p:sp>
        <p:nvSpPr>
          <p:cNvPr id="3" name="Content Placeholder 2">
            <a:extLst>
              <a:ext uri="{FF2B5EF4-FFF2-40B4-BE49-F238E27FC236}">
                <a16:creationId xmlns:a16="http://schemas.microsoft.com/office/drawing/2014/main" id="{0AF112B3-5AFE-4D93-A189-B7A6C478F27D}"/>
              </a:ext>
            </a:extLst>
          </p:cNvPr>
          <p:cNvSpPr>
            <a:spLocks noGrp="1"/>
          </p:cNvSpPr>
          <p:nvPr>
            <p:ph idx="1"/>
          </p:nvPr>
        </p:nvSpPr>
        <p:spPr/>
        <p:txBody>
          <a:bodyPr>
            <a:normAutofit lnSpcReduction="10000"/>
          </a:bodyPr>
          <a:lstStyle/>
          <a:p>
            <a:pPr marL="0" indent="0">
              <a:buNone/>
            </a:pPr>
            <a:r>
              <a:rPr lang="en-US" b="1" dirty="0"/>
              <a:t>GUIDELINES: MINIMIZE DISTRACTIONS (7.3)</a:t>
            </a:r>
          </a:p>
          <a:p>
            <a:endParaRPr lang="en-US" dirty="0"/>
          </a:p>
          <a:p>
            <a:r>
              <a:rPr lang="en-US" sz="2800" dirty="0"/>
              <a:t>Offering an audio recording and sets of class notes gives students flexibility and allows them to go over the material in detail, on-demand, and in a less-distracting environment. This </a:t>
            </a:r>
            <a:r>
              <a:rPr lang="en-US" sz="2800" b="1" dirty="0"/>
              <a:t>minimizes distractions</a:t>
            </a:r>
            <a:r>
              <a:rPr lang="en-US" sz="2800" dirty="0"/>
              <a:t> (7.3), including the anxiety of having to ask me to repeat during the class or find notes for missing classes.</a:t>
            </a:r>
            <a:endParaRPr lang="en-US" dirty="0"/>
          </a:p>
          <a:p>
            <a:endParaRPr lang="en-US" dirty="0"/>
          </a:p>
        </p:txBody>
      </p:sp>
    </p:spTree>
    <p:extLst>
      <p:ext uri="{BB962C8B-B14F-4D97-AF65-F5344CB8AC3E}">
        <p14:creationId xmlns:p14="http://schemas.microsoft.com/office/powerpoint/2010/main" val="2200679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AFAB1-3B83-4D84-A136-3C37F36CB8B6}"/>
              </a:ext>
            </a:extLst>
          </p:cNvPr>
          <p:cNvSpPr>
            <a:spLocks noGrp="1"/>
          </p:cNvSpPr>
          <p:nvPr>
            <p:ph type="title"/>
          </p:nvPr>
        </p:nvSpPr>
        <p:spPr/>
        <p:txBody>
          <a:bodyPr/>
          <a:lstStyle/>
          <a:p>
            <a:r>
              <a:rPr lang="en-US" dirty="0"/>
              <a:t>Example 3 – Anxiety, Notetaking</a:t>
            </a:r>
          </a:p>
        </p:txBody>
      </p:sp>
      <p:sp>
        <p:nvSpPr>
          <p:cNvPr id="3" name="Content Placeholder 2">
            <a:extLst>
              <a:ext uri="{FF2B5EF4-FFF2-40B4-BE49-F238E27FC236}">
                <a16:creationId xmlns:a16="http://schemas.microsoft.com/office/drawing/2014/main" id="{F917F0DE-25A4-4566-AF17-B0C7E265F303}"/>
              </a:ext>
            </a:extLst>
          </p:cNvPr>
          <p:cNvSpPr>
            <a:spLocks noGrp="1"/>
          </p:cNvSpPr>
          <p:nvPr>
            <p:ph idx="1"/>
          </p:nvPr>
        </p:nvSpPr>
        <p:spPr>
          <a:xfrm>
            <a:off x="2589212" y="2133600"/>
            <a:ext cx="8915400" cy="4483100"/>
          </a:xfrm>
        </p:spPr>
        <p:txBody>
          <a:bodyPr>
            <a:normAutofit fontScale="92500"/>
          </a:bodyPr>
          <a:lstStyle/>
          <a:p>
            <a:pPr marL="0" indent="0">
              <a:buNone/>
            </a:pPr>
            <a:r>
              <a:rPr lang="en-US" b="1" dirty="0"/>
              <a:t>RESULTS</a:t>
            </a:r>
          </a:p>
          <a:p>
            <a:endParaRPr lang="en-US" dirty="0"/>
          </a:p>
          <a:p>
            <a:r>
              <a:rPr lang="en-US" sz="2800" dirty="0"/>
              <a:t>As classes resumed in-person, I have continued to do audio-only recordings of lectures and the Posted Notes assignment. In the current context, it keeps my class </a:t>
            </a:r>
            <a:r>
              <a:rPr lang="en-US" sz="2800" b="1" dirty="0"/>
              <a:t>safer</a:t>
            </a:r>
            <a:r>
              <a:rPr lang="en-US" sz="2800" dirty="0"/>
              <a:t> by removing the incentive to come to class sick. Long-term, it makes the class </a:t>
            </a:r>
            <a:r>
              <a:rPr lang="en-US" sz="2800" b="1" dirty="0"/>
              <a:t>more inviting </a:t>
            </a:r>
            <a:r>
              <a:rPr lang="en-US" sz="2800" dirty="0"/>
              <a:t>to students who, for various reasons, may not be able to attend every class in a semester. Students who have to miss a class can </a:t>
            </a:r>
            <a:r>
              <a:rPr lang="en-US" sz="2800" b="1" dirty="0"/>
              <a:t>take the initiative</a:t>
            </a:r>
            <a:r>
              <a:rPr lang="en-US" sz="2800" dirty="0"/>
              <a:t> and keep up-to-date while away.</a:t>
            </a:r>
            <a:endParaRPr lang="en-US" dirty="0"/>
          </a:p>
          <a:p>
            <a:endParaRPr lang="en-US" dirty="0"/>
          </a:p>
        </p:txBody>
      </p:sp>
    </p:spTree>
    <p:extLst>
      <p:ext uri="{BB962C8B-B14F-4D97-AF65-F5344CB8AC3E}">
        <p14:creationId xmlns:p14="http://schemas.microsoft.com/office/powerpoint/2010/main" val="1430880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EE2A5-D98C-4516-9C57-689490C48FED}"/>
              </a:ext>
            </a:extLst>
          </p:cNvPr>
          <p:cNvSpPr>
            <a:spLocks noGrp="1"/>
          </p:cNvSpPr>
          <p:nvPr>
            <p:ph type="title"/>
          </p:nvPr>
        </p:nvSpPr>
        <p:spPr/>
        <p:txBody>
          <a:bodyPr/>
          <a:lstStyle/>
          <a:p>
            <a:r>
              <a:rPr lang="en-US" dirty="0"/>
              <a:t>INTERLUDE</a:t>
            </a:r>
          </a:p>
        </p:txBody>
      </p:sp>
      <p:sp>
        <p:nvSpPr>
          <p:cNvPr id="3" name="Text Placeholder 2">
            <a:extLst>
              <a:ext uri="{FF2B5EF4-FFF2-40B4-BE49-F238E27FC236}">
                <a16:creationId xmlns:a16="http://schemas.microsoft.com/office/drawing/2014/main" id="{3B0AE8A9-7C5C-4DB3-BD4F-C0A9B4339926}"/>
              </a:ext>
            </a:extLst>
          </p:cNvPr>
          <p:cNvSpPr>
            <a:spLocks noGrp="1"/>
          </p:cNvSpPr>
          <p:nvPr>
            <p:ph type="body" idx="1"/>
          </p:nvPr>
        </p:nvSpPr>
        <p:spPr/>
        <p:txBody>
          <a:bodyPr/>
          <a:lstStyle/>
          <a:p>
            <a:r>
              <a:rPr lang="en-US" dirty="0"/>
              <a:t>How I made my recordings available</a:t>
            </a:r>
          </a:p>
        </p:txBody>
      </p:sp>
      <p:pic>
        <p:nvPicPr>
          <p:cNvPr id="5" name="Picture 4">
            <a:extLst>
              <a:ext uri="{FF2B5EF4-FFF2-40B4-BE49-F238E27FC236}">
                <a16:creationId xmlns:a16="http://schemas.microsoft.com/office/drawing/2014/main" id="{289BC804-3942-49BB-B7DE-FD8FE9781396}"/>
              </a:ext>
            </a:extLst>
          </p:cNvPr>
          <p:cNvPicPr>
            <a:picLocks noChangeAspect="1"/>
          </p:cNvPicPr>
          <p:nvPr/>
        </p:nvPicPr>
        <p:blipFill>
          <a:blip r:embed="rId2"/>
          <a:stretch>
            <a:fillRect/>
          </a:stretch>
        </p:blipFill>
        <p:spPr>
          <a:xfrm rot="16983031">
            <a:off x="8506654" y="3461058"/>
            <a:ext cx="2377440" cy="3163329"/>
          </a:xfrm>
          <a:prstGeom prst="rect">
            <a:avLst/>
          </a:prstGeom>
        </p:spPr>
      </p:pic>
    </p:spTree>
    <p:extLst>
      <p:ext uri="{BB962C8B-B14F-4D97-AF65-F5344CB8AC3E}">
        <p14:creationId xmlns:p14="http://schemas.microsoft.com/office/powerpoint/2010/main" val="2227409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0D0C7-DD5D-463B-A327-72D2A99FF40F}"/>
              </a:ext>
            </a:extLst>
          </p:cNvPr>
          <p:cNvSpPr>
            <a:spLocks noGrp="1"/>
          </p:cNvSpPr>
          <p:nvPr>
            <p:ph type="title"/>
          </p:nvPr>
        </p:nvSpPr>
        <p:spPr/>
        <p:txBody>
          <a:bodyPr/>
          <a:lstStyle/>
          <a:p>
            <a:r>
              <a:rPr lang="en-US" dirty="0"/>
              <a:t>INTERLUDE</a:t>
            </a:r>
          </a:p>
        </p:txBody>
      </p:sp>
      <p:sp>
        <p:nvSpPr>
          <p:cNvPr id="3" name="Content Placeholder 2">
            <a:extLst>
              <a:ext uri="{FF2B5EF4-FFF2-40B4-BE49-F238E27FC236}">
                <a16:creationId xmlns:a16="http://schemas.microsoft.com/office/drawing/2014/main" id="{4DF37D2A-4364-4764-815D-472C527A48F6}"/>
              </a:ext>
            </a:extLst>
          </p:cNvPr>
          <p:cNvSpPr>
            <a:spLocks noGrp="1"/>
          </p:cNvSpPr>
          <p:nvPr>
            <p:ph idx="1"/>
          </p:nvPr>
        </p:nvSpPr>
        <p:spPr/>
        <p:txBody>
          <a:bodyPr>
            <a:normAutofit/>
          </a:bodyPr>
          <a:lstStyle/>
          <a:p>
            <a:r>
              <a:rPr lang="en-US" sz="3200" dirty="0"/>
              <a:t>I recognize that not all teachers are comfortable posting their lectures on the internet, we have no obligation to do so, and this may not be a suitable choice for all teaching contexts.</a:t>
            </a:r>
          </a:p>
          <a:p>
            <a:r>
              <a:rPr lang="en-US" sz="3200" dirty="0"/>
              <a:t>I </a:t>
            </a:r>
            <a:r>
              <a:rPr lang="en-US" sz="3200" b="1" dirty="0"/>
              <a:t>chose</a:t>
            </a:r>
            <a:r>
              <a:rPr lang="en-US" sz="3200" dirty="0"/>
              <a:t> to do this, and here is what I did…</a:t>
            </a:r>
            <a:endParaRPr lang="en-US" dirty="0"/>
          </a:p>
        </p:txBody>
      </p:sp>
    </p:spTree>
    <p:extLst>
      <p:ext uri="{BB962C8B-B14F-4D97-AF65-F5344CB8AC3E}">
        <p14:creationId xmlns:p14="http://schemas.microsoft.com/office/powerpoint/2010/main" val="3833239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C66B1C-6BFF-463F-A82D-38846B2E3B42}"/>
              </a:ext>
            </a:extLst>
          </p:cNvPr>
          <p:cNvSpPr>
            <a:spLocks noGrp="1"/>
          </p:cNvSpPr>
          <p:nvPr>
            <p:ph type="title"/>
          </p:nvPr>
        </p:nvSpPr>
        <p:spPr/>
        <p:txBody>
          <a:bodyPr/>
          <a:lstStyle/>
          <a:p>
            <a:r>
              <a:rPr lang="en-US" dirty="0"/>
              <a:t>INTERLUDE</a:t>
            </a:r>
          </a:p>
        </p:txBody>
      </p:sp>
      <p:sp>
        <p:nvSpPr>
          <p:cNvPr id="5" name="Content Placeholder 4">
            <a:extLst>
              <a:ext uri="{FF2B5EF4-FFF2-40B4-BE49-F238E27FC236}">
                <a16:creationId xmlns:a16="http://schemas.microsoft.com/office/drawing/2014/main" id="{1C854B54-66E2-4487-AFC1-FB6A7F5E8ED4}"/>
              </a:ext>
            </a:extLst>
          </p:cNvPr>
          <p:cNvSpPr>
            <a:spLocks noGrp="1"/>
          </p:cNvSpPr>
          <p:nvPr>
            <p:ph idx="1"/>
          </p:nvPr>
        </p:nvSpPr>
        <p:spPr>
          <a:xfrm>
            <a:off x="2589212" y="2133600"/>
            <a:ext cx="8915400" cy="4343400"/>
          </a:xfrm>
        </p:spPr>
        <p:txBody>
          <a:bodyPr>
            <a:normAutofit/>
          </a:bodyPr>
          <a:lstStyle/>
          <a:p>
            <a:r>
              <a:rPr lang="en-US" sz="3200" dirty="0"/>
              <a:t>While I wanted to make recordings available to currently-enrolled students, I am also protective of my </a:t>
            </a:r>
            <a:r>
              <a:rPr lang="en-US" sz="3200" b="1" dirty="0"/>
              <a:t>privacy</a:t>
            </a:r>
            <a:r>
              <a:rPr lang="en-US" sz="3200" dirty="0"/>
              <a:t>, and my </a:t>
            </a:r>
            <a:r>
              <a:rPr lang="en-US" sz="3200" b="1" dirty="0"/>
              <a:t>intellectual property</a:t>
            </a:r>
            <a:r>
              <a:rPr lang="en-US" sz="3200" dirty="0"/>
              <a:t>. </a:t>
            </a:r>
          </a:p>
          <a:p>
            <a:endParaRPr lang="en-US" sz="3200" dirty="0"/>
          </a:p>
          <a:p>
            <a:r>
              <a:rPr lang="en-US" sz="3200" dirty="0"/>
              <a:t>I also did not want to give students a whole (large and possibly costly) file to download for each class. </a:t>
            </a:r>
            <a:r>
              <a:rPr lang="en-US" sz="3200" b="1" dirty="0"/>
              <a:t>What to do?</a:t>
            </a:r>
            <a:endParaRPr lang="en-US" b="1" dirty="0"/>
          </a:p>
        </p:txBody>
      </p:sp>
    </p:spTree>
    <p:extLst>
      <p:ext uri="{BB962C8B-B14F-4D97-AF65-F5344CB8AC3E}">
        <p14:creationId xmlns:p14="http://schemas.microsoft.com/office/powerpoint/2010/main" val="3002464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459B2-9F53-4A82-9927-FE644072DE35}"/>
              </a:ext>
            </a:extLst>
          </p:cNvPr>
          <p:cNvSpPr>
            <a:spLocks noGrp="1"/>
          </p:cNvSpPr>
          <p:nvPr>
            <p:ph type="title"/>
          </p:nvPr>
        </p:nvSpPr>
        <p:spPr/>
        <p:txBody>
          <a:bodyPr/>
          <a:lstStyle/>
          <a:p>
            <a:r>
              <a:rPr lang="en-US" dirty="0"/>
              <a:t>INTERLUDE</a:t>
            </a:r>
          </a:p>
        </p:txBody>
      </p:sp>
      <p:sp>
        <p:nvSpPr>
          <p:cNvPr id="3" name="Content Placeholder 2">
            <a:extLst>
              <a:ext uri="{FF2B5EF4-FFF2-40B4-BE49-F238E27FC236}">
                <a16:creationId xmlns:a16="http://schemas.microsoft.com/office/drawing/2014/main" id="{AA72576F-A223-428F-B5FD-51B8DDDCDE3B}"/>
              </a:ext>
            </a:extLst>
          </p:cNvPr>
          <p:cNvSpPr>
            <a:spLocks noGrp="1"/>
          </p:cNvSpPr>
          <p:nvPr>
            <p:ph idx="1"/>
          </p:nvPr>
        </p:nvSpPr>
        <p:spPr>
          <a:xfrm>
            <a:off x="2589212" y="1409700"/>
            <a:ext cx="8915400" cy="4501522"/>
          </a:xfrm>
        </p:spPr>
        <p:txBody>
          <a:bodyPr>
            <a:normAutofit lnSpcReduction="10000"/>
          </a:bodyPr>
          <a:lstStyle/>
          <a:p>
            <a:pPr>
              <a:buAutoNum type="arabicParenR"/>
            </a:pPr>
            <a:r>
              <a:rPr lang="en-US" sz="2400" b="1" dirty="0"/>
              <a:t>Record</a:t>
            </a:r>
            <a:r>
              <a:rPr lang="en-US" sz="2400" dirty="0"/>
              <a:t> the lecture during the live class, using a digital recorder (I bought a dedicated device for this, which has an integrated </a:t>
            </a:r>
            <a:r>
              <a:rPr lang="en-US" sz="2400" dirty="0" err="1"/>
              <a:t>usb</a:t>
            </a:r>
            <a:r>
              <a:rPr lang="en-US" sz="2400" dirty="0"/>
              <a:t> plug for transferring files to a PC);</a:t>
            </a:r>
          </a:p>
          <a:p>
            <a:pPr>
              <a:buAutoNum type="arabicParenR"/>
            </a:pPr>
            <a:r>
              <a:rPr lang="en-US" sz="2400" dirty="0"/>
              <a:t>Change the </a:t>
            </a:r>
            <a:r>
              <a:rPr lang="en-US" sz="2400" b="1" dirty="0"/>
              <a:t>audio file to a video file format</a:t>
            </a:r>
            <a:r>
              <a:rPr lang="en-US" sz="2400" dirty="0"/>
              <a:t> compatible with the Vimeo streaming service (Dawson College gave me access to Adobe Creative Cloud, which includes an encoding software for this);</a:t>
            </a:r>
          </a:p>
          <a:p>
            <a:pPr>
              <a:buAutoNum type="arabicParenR"/>
            </a:pPr>
            <a:r>
              <a:rPr lang="en-US" sz="2400" dirty="0"/>
              <a:t>Upload the new video file to my private Vimeo account, where it is </a:t>
            </a:r>
            <a:r>
              <a:rPr lang="en-US" sz="2400" b="1" dirty="0"/>
              <a:t>password-protected</a:t>
            </a:r>
            <a:r>
              <a:rPr lang="en-US" sz="2400" dirty="0"/>
              <a:t> (I pay for the video hosting);</a:t>
            </a:r>
          </a:p>
          <a:p>
            <a:pPr>
              <a:buAutoNum type="arabicParenR"/>
            </a:pPr>
            <a:r>
              <a:rPr lang="en-US" sz="2400" dirty="0"/>
              <a:t>Post a </a:t>
            </a:r>
            <a:r>
              <a:rPr lang="en-US" sz="2400" b="1" dirty="0"/>
              <a:t>link</a:t>
            </a:r>
            <a:r>
              <a:rPr lang="en-US" sz="2400" dirty="0"/>
              <a:t> to Lea, along with the password so that students can stream it.</a:t>
            </a:r>
            <a:endParaRPr lang="en-US" dirty="0"/>
          </a:p>
        </p:txBody>
      </p:sp>
    </p:spTree>
    <p:extLst>
      <p:ext uri="{BB962C8B-B14F-4D97-AF65-F5344CB8AC3E}">
        <p14:creationId xmlns:p14="http://schemas.microsoft.com/office/powerpoint/2010/main" val="2077653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B6B0D-C612-4D16-A254-CD816752CDEE}"/>
              </a:ext>
            </a:extLst>
          </p:cNvPr>
          <p:cNvSpPr>
            <a:spLocks noGrp="1"/>
          </p:cNvSpPr>
          <p:nvPr>
            <p:ph type="title"/>
          </p:nvPr>
        </p:nvSpPr>
        <p:spPr/>
        <p:txBody>
          <a:bodyPr/>
          <a:lstStyle/>
          <a:p>
            <a:r>
              <a:rPr lang="en-US" dirty="0"/>
              <a:t>Humanities Course Sequence</a:t>
            </a:r>
          </a:p>
        </p:txBody>
      </p:sp>
      <p:sp>
        <p:nvSpPr>
          <p:cNvPr id="3" name="Content Placeholder 2">
            <a:extLst>
              <a:ext uri="{FF2B5EF4-FFF2-40B4-BE49-F238E27FC236}">
                <a16:creationId xmlns:a16="http://schemas.microsoft.com/office/drawing/2014/main" id="{4FA98C40-C489-4469-9CB6-7080F663037F}"/>
              </a:ext>
            </a:extLst>
          </p:cNvPr>
          <p:cNvSpPr>
            <a:spLocks noGrp="1"/>
          </p:cNvSpPr>
          <p:nvPr>
            <p:ph idx="1"/>
          </p:nvPr>
        </p:nvSpPr>
        <p:spPr/>
        <p:txBody>
          <a:bodyPr>
            <a:normAutofit/>
          </a:bodyPr>
          <a:lstStyle/>
          <a:p>
            <a:r>
              <a:rPr lang="en-US" sz="3200" dirty="0"/>
              <a:t>Knowledge</a:t>
            </a:r>
          </a:p>
          <a:p>
            <a:r>
              <a:rPr lang="en-US" sz="3200" b="1" dirty="0"/>
              <a:t>World Views</a:t>
            </a:r>
          </a:p>
          <a:p>
            <a:r>
              <a:rPr lang="en-US" sz="3200" dirty="0"/>
              <a:t>Ethical Issues</a:t>
            </a:r>
            <a:endParaRPr lang="en-US" dirty="0"/>
          </a:p>
          <a:p>
            <a:endParaRPr lang="en-US" dirty="0"/>
          </a:p>
          <a:p>
            <a:r>
              <a:rPr lang="en-US" sz="2400" dirty="0"/>
              <a:t>All three courses build on students’ </a:t>
            </a:r>
            <a:r>
              <a:rPr lang="en-US" sz="2400" b="1" dirty="0"/>
              <a:t>critical thinking</a:t>
            </a:r>
            <a:r>
              <a:rPr lang="en-US" sz="2400" dirty="0"/>
              <a:t> skills</a:t>
            </a:r>
          </a:p>
          <a:p>
            <a:r>
              <a:rPr lang="en-US" sz="2400" b="1" dirty="0"/>
              <a:t>Independent thinking</a:t>
            </a:r>
            <a:r>
              <a:rPr lang="en-US" sz="2400" dirty="0"/>
              <a:t> based on evidence</a:t>
            </a:r>
          </a:p>
          <a:p>
            <a:r>
              <a:rPr lang="en-US" sz="2400" dirty="0"/>
              <a:t>I chose to adapt my </a:t>
            </a:r>
            <a:r>
              <a:rPr lang="en-US" sz="2400" b="1" dirty="0"/>
              <a:t>World Views</a:t>
            </a:r>
            <a:r>
              <a:rPr lang="en-US" sz="2400" dirty="0"/>
              <a:t> course using UDL</a:t>
            </a:r>
            <a:endParaRPr lang="en-US" dirty="0"/>
          </a:p>
        </p:txBody>
      </p:sp>
    </p:spTree>
    <p:extLst>
      <p:ext uri="{BB962C8B-B14F-4D97-AF65-F5344CB8AC3E}">
        <p14:creationId xmlns:p14="http://schemas.microsoft.com/office/powerpoint/2010/main" val="1847198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597C2C-1975-4B98-B71A-28CE63A588FA}"/>
              </a:ext>
            </a:extLst>
          </p:cNvPr>
          <p:cNvPicPr>
            <a:picLocks noChangeAspect="1"/>
          </p:cNvPicPr>
          <p:nvPr/>
        </p:nvPicPr>
        <p:blipFill>
          <a:blip r:embed="rId2"/>
          <a:stretch>
            <a:fillRect/>
          </a:stretch>
        </p:blipFill>
        <p:spPr>
          <a:xfrm>
            <a:off x="1739855" y="457200"/>
            <a:ext cx="8712289" cy="5943600"/>
          </a:xfrm>
          <a:prstGeom prst="rect">
            <a:avLst/>
          </a:prstGeom>
        </p:spPr>
      </p:pic>
    </p:spTree>
    <p:extLst>
      <p:ext uri="{BB962C8B-B14F-4D97-AF65-F5344CB8AC3E}">
        <p14:creationId xmlns:p14="http://schemas.microsoft.com/office/powerpoint/2010/main" val="1782555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2018B-A8B9-495B-9033-F5D5BA2F306D}"/>
              </a:ext>
            </a:extLst>
          </p:cNvPr>
          <p:cNvSpPr>
            <a:spLocks noGrp="1"/>
          </p:cNvSpPr>
          <p:nvPr>
            <p:ph type="title"/>
          </p:nvPr>
        </p:nvSpPr>
        <p:spPr/>
        <p:txBody>
          <a:bodyPr/>
          <a:lstStyle/>
          <a:p>
            <a:r>
              <a:rPr lang="en-US" dirty="0"/>
              <a:t>INTERLUDE</a:t>
            </a:r>
          </a:p>
        </p:txBody>
      </p:sp>
      <p:sp>
        <p:nvSpPr>
          <p:cNvPr id="3" name="Content Placeholder 2">
            <a:extLst>
              <a:ext uri="{FF2B5EF4-FFF2-40B4-BE49-F238E27FC236}">
                <a16:creationId xmlns:a16="http://schemas.microsoft.com/office/drawing/2014/main" id="{0C2D3E21-8671-4BBF-922E-2BF3742D55FB}"/>
              </a:ext>
            </a:extLst>
          </p:cNvPr>
          <p:cNvSpPr>
            <a:spLocks noGrp="1"/>
          </p:cNvSpPr>
          <p:nvPr>
            <p:ph idx="1"/>
          </p:nvPr>
        </p:nvSpPr>
        <p:spPr>
          <a:xfrm>
            <a:off x="2589212" y="1473200"/>
            <a:ext cx="8915400" cy="4432300"/>
          </a:xfrm>
        </p:spPr>
        <p:txBody>
          <a:bodyPr>
            <a:normAutofit/>
          </a:bodyPr>
          <a:lstStyle/>
          <a:p>
            <a:r>
              <a:rPr lang="en-US" sz="2800" dirty="0"/>
              <a:t>This of course does not prevent anyone from making their own recording of the streamed audio. However, it reduces </a:t>
            </a:r>
            <a:r>
              <a:rPr lang="en-US" sz="2800" b="1" dirty="0"/>
              <a:t>data</a:t>
            </a:r>
            <a:r>
              <a:rPr lang="en-US" sz="2800" dirty="0"/>
              <a:t> requirements for students, and perhaps</a:t>
            </a:r>
            <a:r>
              <a:rPr lang="en-US" sz="2800" b="1" dirty="0"/>
              <a:t> slows</a:t>
            </a:r>
            <a:r>
              <a:rPr lang="en-US" sz="2800" dirty="0"/>
              <a:t> the unauthorized use of recordings.</a:t>
            </a:r>
          </a:p>
          <a:p>
            <a:r>
              <a:rPr lang="en-US" sz="2800" dirty="0"/>
              <a:t>Each recording is available for </a:t>
            </a:r>
            <a:r>
              <a:rPr lang="en-US" sz="2800" b="1" dirty="0"/>
              <a:t>7 days</a:t>
            </a:r>
            <a:r>
              <a:rPr lang="en-US" sz="2800" dirty="0"/>
              <a:t> and then is removed.</a:t>
            </a:r>
          </a:p>
          <a:p>
            <a:r>
              <a:rPr lang="en-US" sz="2800" dirty="0"/>
              <a:t>I </a:t>
            </a:r>
            <a:r>
              <a:rPr lang="en-US" sz="2800" b="1" dirty="0"/>
              <a:t>change</a:t>
            </a:r>
            <a:r>
              <a:rPr lang="en-US" sz="2800" dirty="0"/>
              <a:t> passwords periodically.</a:t>
            </a:r>
            <a:endParaRPr lang="en-US" sz="2000" dirty="0"/>
          </a:p>
        </p:txBody>
      </p:sp>
    </p:spTree>
    <p:extLst>
      <p:ext uri="{BB962C8B-B14F-4D97-AF65-F5344CB8AC3E}">
        <p14:creationId xmlns:p14="http://schemas.microsoft.com/office/powerpoint/2010/main" val="3604176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4C06C6-C6EB-4C26-882A-D327696EA784}"/>
              </a:ext>
            </a:extLst>
          </p:cNvPr>
          <p:cNvSpPr>
            <a:spLocks noGrp="1"/>
          </p:cNvSpPr>
          <p:nvPr>
            <p:ph type="title"/>
          </p:nvPr>
        </p:nvSpPr>
        <p:spPr/>
        <p:txBody>
          <a:bodyPr/>
          <a:lstStyle/>
          <a:p>
            <a:r>
              <a:rPr lang="en-US" dirty="0"/>
              <a:t>Example 4</a:t>
            </a:r>
          </a:p>
        </p:txBody>
      </p:sp>
      <p:sp>
        <p:nvSpPr>
          <p:cNvPr id="5" name="Text Placeholder 4">
            <a:extLst>
              <a:ext uri="{FF2B5EF4-FFF2-40B4-BE49-F238E27FC236}">
                <a16:creationId xmlns:a16="http://schemas.microsoft.com/office/drawing/2014/main" id="{1299DB5F-E523-4F59-A816-D294D9200AEB}"/>
              </a:ext>
            </a:extLst>
          </p:cNvPr>
          <p:cNvSpPr>
            <a:spLocks noGrp="1"/>
          </p:cNvSpPr>
          <p:nvPr>
            <p:ph type="body" idx="1"/>
          </p:nvPr>
        </p:nvSpPr>
        <p:spPr/>
        <p:txBody>
          <a:bodyPr/>
          <a:lstStyle/>
          <a:p>
            <a:r>
              <a:rPr lang="en-US" dirty="0"/>
              <a:t>Better Feedback</a:t>
            </a:r>
          </a:p>
        </p:txBody>
      </p:sp>
    </p:spTree>
    <p:extLst>
      <p:ext uri="{BB962C8B-B14F-4D97-AF65-F5344CB8AC3E}">
        <p14:creationId xmlns:p14="http://schemas.microsoft.com/office/powerpoint/2010/main" val="35988346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D7BB5-AFEE-4540-9565-CD17DFE40E9E}"/>
              </a:ext>
            </a:extLst>
          </p:cNvPr>
          <p:cNvSpPr>
            <a:spLocks noGrp="1"/>
          </p:cNvSpPr>
          <p:nvPr>
            <p:ph type="title"/>
          </p:nvPr>
        </p:nvSpPr>
        <p:spPr/>
        <p:txBody>
          <a:bodyPr/>
          <a:lstStyle/>
          <a:p>
            <a:r>
              <a:rPr lang="en-US" dirty="0"/>
              <a:t>Example 4 – Better Feedback</a:t>
            </a:r>
          </a:p>
        </p:txBody>
      </p:sp>
      <p:sp>
        <p:nvSpPr>
          <p:cNvPr id="3" name="Content Placeholder 2">
            <a:extLst>
              <a:ext uri="{FF2B5EF4-FFF2-40B4-BE49-F238E27FC236}">
                <a16:creationId xmlns:a16="http://schemas.microsoft.com/office/drawing/2014/main" id="{BCA7BCA0-F802-464F-8F97-8EF8E43869D9}"/>
              </a:ext>
            </a:extLst>
          </p:cNvPr>
          <p:cNvSpPr>
            <a:spLocks noGrp="1"/>
          </p:cNvSpPr>
          <p:nvPr>
            <p:ph idx="1"/>
          </p:nvPr>
        </p:nvSpPr>
        <p:spPr>
          <a:xfrm>
            <a:off x="2589212" y="2133600"/>
            <a:ext cx="8915400" cy="4267200"/>
          </a:xfrm>
        </p:spPr>
        <p:txBody>
          <a:bodyPr>
            <a:normAutofit fontScale="92500"/>
          </a:bodyPr>
          <a:lstStyle/>
          <a:p>
            <a:pPr marL="0" indent="0">
              <a:buNone/>
            </a:pPr>
            <a:r>
              <a:rPr lang="en-US" b="1" dirty="0"/>
              <a:t>ISSUE</a:t>
            </a:r>
          </a:p>
          <a:p>
            <a:r>
              <a:rPr lang="en-US" sz="2400" dirty="0"/>
              <a:t>How can we encourage students to </a:t>
            </a:r>
            <a:r>
              <a:rPr lang="en-US" sz="2400" b="1" dirty="0"/>
              <a:t>pay attention to feedback</a:t>
            </a:r>
            <a:r>
              <a:rPr lang="en-US" sz="2400" dirty="0"/>
              <a:t> and use it effectively? </a:t>
            </a:r>
          </a:p>
          <a:p>
            <a:r>
              <a:rPr lang="en-US" sz="2400" dirty="0"/>
              <a:t>Part of fostering expert learning involves encouraging students to take feedback and incorporate it into their </a:t>
            </a:r>
            <a:r>
              <a:rPr lang="en-US" sz="2400" b="1" dirty="0"/>
              <a:t>future</a:t>
            </a:r>
            <a:r>
              <a:rPr lang="en-US" sz="2400" dirty="0"/>
              <a:t> work. </a:t>
            </a:r>
          </a:p>
          <a:p>
            <a:r>
              <a:rPr lang="en-GB" sz="2400" dirty="0"/>
              <a:t>I wanted a way for students to hear the </a:t>
            </a:r>
            <a:r>
              <a:rPr lang="en-GB" sz="2400" b="1" dirty="0"/>
              <a:t>emotion</a:t>
            </a:r>
            <a:r>
              <a:rPr lang="en-GB" sz="2400" dirty="0"/>
              <a:t> in my voice when I was commenting on their work – rather than the flat tone of a correction here and there, line by line. The role of </a:t>
            </a:r>
            <a:r>
              <a:rPr lang="en-GB" sz="2400" b="1" dirty="0"/>
              <a:t>affect</a:t>
            </a:r>
            <a:r>
              <a:rPr lang="en-GB" sz="2400" dirty="0"/>
              <a:t> was something Laure and Catherine mentioned during our Cohort meetings, and I agree that it is important.</a:t>
            </a:r>
            <a:endParaRPr lang="en-US" dirty="0"/>
          </a:p>
        </p:txBody>
      </p:sp>
    </p:spTree>
    <p:extLst>
      <p:ext uri="{BB962C8B-B14F-4D97-AF65-F5344CB8AC3E}">
        <p14:creationId xmlns:p14="http://schemas.microsoft.com/office/powerpoint/2010/main" val="62344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F1DA7-28AF-44C2-B0C9-9E56DEC4F5CE}"/>
              </a:ext>
            </a:extLst>
          </p:cNvPr>
          <p:cNvSpPr>
            <a:spLocks noGrp="1"/>
          </p:cNvSpPr>
          <p:nvPr>
            <p:ph type="title"/>
          </p:nvPr>
        </p:nvSpPr>
        <p:spPr/>
        <p:txBody>
          <a:bodyPr/>
          <a:lstStyle/>
          <a:p>
            <a:r>
              <a:rPr lang="en-US" dirty="0"/>
              <a:t>Example 4 – Better Feedback</a:t>
            </a:r>
          </a:p>
        </p:txBody>
      </p:sp>
      <p:sp>
        <p:nvSpPr>
          <p:cNvPr id="3" name="Content Placeholder 2">
            <a:extLst>
              <a:ext uri="{FF2B5EF4-FFF2-40B4-BE49-F238E27FC236}">
                <a16:creationId xmlns:a16="http://schemas.microsoft.com/office/drawing/2014/main" id="{7958E262-64C9-4881-AF5E-7EA04C3EAAED}"/>
              </a:ext>
            </a:extLst>
          </p:cNvPr>
          <p:cNvSpPr>
            <a:spLocks noGrp="1"/>
          </p:cNvSpPr>
          <p:nvPr>
            <p:ph idx="1"/>
          </p:nvPr>
        </p:nvSpPr>
        <p:spPr>
          <a:xfrm>
            <a:off x="2589212" y="2133600"/>
            <a:ext cx="8915400" cy="4436012"/>
          </a:xfrm>
        </p:spPr>
        <p:txBody>
          <a:bodyPr>
            <a:normAutofit fontScale="92500" lnSpcReduction="10000"/>
          </a:bodyPr>
          <a:lstStyle/>
          <a:p>
            <a:pPr marL="0" indent="0">
              <a:buNone/>
            </a:pPr>
            <a:r>
              <a:rPr lang="en-US" b="1" dirty="0"/>
              <a:t>CHANGE</a:t>
            </a:r>
          </a:p>
          <a:p>
            <a:pPr marL="0" indent="0">
              <a:buNone/>
            </a:pPr>
            <a:endParaRPr lang="en-US" b="1" dirty="0"/>
          </a:p>
          <a:p>
            <a:r>
              <a:rPr lang="en-US" sz="2800" dirty="0"/>
              <a:t>Use </a:t>
            </a:r>
            <a:r>
              <a:rPr lang="en-US" sz="2800" b="1" dirty="0"/>
              <a:t>audio</a:t>
            </a:r>
            <a:r>
              <a:rPr lang="en-US" sz="2800" dirty="0"/>
              <a:t> </a:t>
            </a:r>
            <a:r>
              <a:rPr lang="en-US" sz="2800" b="1" dirty="0"/>
              <a:t>recordings</a:t>
            </a:r>
            <a:r>
              <a:rPr lang="en-US" sz="2800" dirty="0"/>
              <a:t> to give more detailed, relevant comments. Make a </a:t>
            </a:r>
            <a:r>
              <a:rPr lang="en-US" sz="2800" b="1" dirty="0"/>
              <a:t>written transcript</a:t>
            </a:r>
            <a:r>
              <a:rPr lang="en-US" sz="2800" dirty="0"/>
              <a:t> of the audio available for students who prefer to have comments in writing.</a:t>
            </a:r>
          </a:p>
          <a:p>
            <a:pPr marL="0" indent="0">
              <a:buNone/>
            </a:pPr>
            <a:endParaRPr lang="en-US" sz="2800" dirty="0"/>
          </a:p>
          <a:p>
            <a:pPr marL="0" indent="0">
              <a:buNone/>
            </a:pPr>
            <a:r>
              <a:rPr lang="en-US" sz="2800" dirty="0"/>
              <a:t>In October 2020, I attended the workshop “Imagine the Butterfly: Fostering Confidence Through Feedback” by Jeff </a:t>
            </a:r>
            <a:r>
              <a:rPr lang="en-US" sz="2800" dirty="0" err="1"/>
              <a:t>Gandell</a:t>
            </a:r>
            <a:r>
              <a:rPr lang="en-US" sz="2800" dirty="0"/>
              <a:t> (English Department, UDL Fellow 2019), which has influenced my approach.</a:t>
            </a:r>
          </a:p>
        </p:txBody>
      </p:sp>
    </p:spTree>
    <p:extLst>
      <p:ext uri="{BB962C8B-B14F-4D97-AF65-F5344CB8AC3E}">
        <p14:creationId xmlns:p14="http://schemas.microsoft.com/office/powerpoint/2010/main" val="1979696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E8839-7948-4991-B6B6-66FF699CDD4E}"/>
              </a:ext>
            </a:extLst>
          </p:cNvPr>
          <p:cNvSpPr>
            <a:spLocks noGrp="1"/>
          </p:cNvSpPr>
          <p:nvPr>
            <p:ph type="title"/>
          </p:nvPr>
        </p:nvSpPr>
        <p:spPr/>
        <p:txBody>
          <a:bodyPr/>
          <a:lstStyle/>
          <a:p>
            <a:r>
              <a:rPr lang="en-US" dirty="0"/>
              <a:t>Example 4 – Better Feedback</a:t>
            </a:r>
          </a:p>
        </p:txBody>
      </p:sp>
      <p:sp>
        <p:nvSpPr>
          <p:cNvPr id="3" name="Content Placeholder 2">
            <a:extLst>
              <a:ext uri="{FF2B5EF4-FFF2-40B4-BE49-F238E27FC236}">
                <a16:creationId xmlns:a16="http://schemas.microsoft.com/office/drawing/2014/main" id="{DE95AA87-65F3-4CAF-89BA-2FE4FECC2A06}"/>
              </a:ext>
            </a:extLst>
          </p:cNvPr>
          <p:cNvSpPr>
            <a:spLocks noGrp="1"/>
          </p:cNvSpPr>
          <p:nvPr>
            <p:ph idx="1"/>
          </p:nvPr>
        </p:nvSpPr>
        <p:spPr/>
        <p:txBody>
          <a:bodyPr>
            <a:normAutofit/>
          </a:bodyPr>
          <a:lstStyle/>
          <a:p>
            <a:pPr marL="0" indent="0">
              <a:buNone/>
            </a:pPr>
            <a:r>
              <a:rPr lang="en-GB" b="1" dirty="0"/>
              <a:t>GUIDELINES: Mastery-Oriented Feedback</a:t>
            </a:r>
          </a:p>
          <a:p>
            <a:pPr marL="0" indent="0">
              <a:buNone/>
            </a:pPr>
            <a:endParaRPr lang="en-GB" dirty="0"/>
          </a:p>
          <a:p>
            <a:r>
              <a:rPr lang="en-GB" sz="2800" dirty="0"/>
              <a:t>8.4</a:t>
            </a:r>
            <a:r>
              <a:rPr lang="en-GB" sz="2800" b="1" dirty="0"/>
              <a:t>	</a:t>
            </a:r>
            <a:r>
              <a:rPr lang="en-GB" sz="2800" dirty="0"/>
              <a:t>In addition to fostering a sense of </a:t>
            </a:r>
            <a:r>
              <a:rPr lang="en-GB" sz="2800" b="1" dirty="0"/>
              <a:t>connection</a:t>
            </a:r>
            <a:r>
              <a:rPr lang="en-GB" sz="2800" dirty="0"/>
              <a:t> with individual students regarding their work, I think the audio feedback was more </a:t>
            </a:r>
            <a:r>
              <a:rPr lang="en-GB" sz="2800" b="1" dirty="0"/>
              <a:t>detailed </a:t>
            </a:r>
            <a:r>
              <a:rPr lang="en-GB" sz="2800" dirty="0"/>
              <a:t>than written comments. This fits in with the goal of offering </a:t>
            </a:r>
            <a:r>
              <a:rPr lang="en-GB" sz="2800" b="1" dirty="0"/>
              <a:t>mastery-oriented feedback</a:t>
            </a:r>
            <a:r>
              <a:rPr lang="en-GB" sz="2800" dirty="0"/>
              <a: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88739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0B70D-B918-42E5-84B8-5BB595830D04}"/>
              </a:ext>
            </a:extLst>
          </p:cNvPr>
          <p:cNvSpPr>
            <a:spLocks noGrp="1"/>
          </p:cNvSpPr>
          <p:nvPr>
            <p:ph type="title"/>
          </p:nvPr>
        </p:nvSpPr>
        <p:spPr/>
        <p:txBody>
          <a:bodyPr/>
          <a:lstStyle/>
          <a:p>
            <a:r>
              <a:rPr lang="en-US" dirty="0"/>
              <a:t>Example 4 – Better Feedback</a:t>
            </a:r>
          </a:p>
        </p:txBody>
      </p:sp>
      <p:sp>
        <p:nvSpPr>
          <p:cNvPr id="3" name="Content Placeholder 2">
            <a:extLst>
              <a:ext uri="{FF2B5EF4-FFF2-40B4-BE49-F238E27FC236}">
                <a16:creationId xmlns:a16="http://schemas.microsoft.com/office/drawing/2014/main" id="{8887EA61-FC42-4D80-96AE-FE721EDE59DA}"/>
              </a:ext>
            </a:extLst>
          </p:cNvPr>
          <p:cNvSpPr>
            <a:spLocks noGrp="1"/>
          </p:cNvSpPr>
          <p:nvPr>
            <p:ph idx="1"/>
          </p:nvPr>
        </p:nvSpPr>
        <p:spPr/>
        <p:txBody>
          <a:bodyPr>
            <a:normAutofit/>
          </a:bodyPr>
          <a:lstStyle/>
          <a:p>
            <a:pPr marL="0" indent="0">
              <a:buNone/>
            </a:pPr>
            <a:r>
              <a:rPr lang="en-US" sz="2400" b="1" dirty="0"/>
              <a:t>RESULTS</a:t>
            </a:r>
          </a:p>
          <a:p>
            <a:pPr marL="0" indent="0">
              <a:buNone/>
            </a:pPr>
            <a:r>
              <a:rPr lang="en-US" sz="2400" dirty="0"/>
              <a:t>I plan to continue with the audio feedback. A few students remarked to me that they could easily listen to the feedback on their </a:t>
            </a:r>
            <a:r>
              <a:rPr lang="en-US" sz="2400" b="1" dirty="0"/>
              <a:t>phones</a:t>
            </a:r>
            <a:r>
              <a:rPr lang="en-US" sz="2400" dirty="0"/>
              <a:t>, and I have the impression that the students pay more </a:t>
            </a:r>
            <a:r>
              <a:rPr lang="en-US" sz="2400" b="1" dirty="0"/>
              <a:t>attention</a:t>
            </a:r>
            <a:r>
              <a:rPr lang="en-US" sz="2400" dirty="0"/>
              <a:t> to the recorded feedback than to written comments on their papers. </a:t>
            </a:r>
          </a:p>
          <a:p>
            <a:r>
              <a:rPr lang="en-US" sz="2400" dirty="0"/>
              <a:t>At the same time, I have used the </a:t>
            </a:r>
            <a:r>
              <a:rPr lang="en-US" sz="2400" b="1" dirty="0"/>
              <a:t>Transcribe function in MS Word 365</a:t>
            </a:r>
            <a:r>
              <a:rPr lang="en-US" sz="2400" dirty="0"/>
              <a:t> to offer a transcript of the comments to any students who prefer written feedback.</a:t>
            </a:r>
            <a:endParaRPr lang="en-US" dirty="0"/>
          </a:p>
        </p:txBody>
      </p:sp>
    </p:spTree>
    <p:extLst>
      <p:ext uri="{BB962C8B-B14F-4D97-AF65-F5344CB8AC3E}">
        <p14:creationId xmlns:p14="http://schemas.microsoft.com/office/powerpoint/2010/main" val="39336922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007C2A-36FF-4ECC-A858-0B0813135774}"/>
              </a:ext>
            </a:extLst>
          </p:cNvPr>
          <p:cNvSpPr>
            <a:spLocks noGrp="1"/>
          </p:cNvSpPr>
          <p:nvPr>
            <p:ph type="title"/>
          </p:nvPr>
        </p:nvSpPr>
        <p:spPr/>
        <p:txBody>
          <a:bodyPr/>
          <a:lstStyle/>
          <a:p>
            <a:r>
              <a:rPr lang="en-US" dirty="0"/>
              <a:t>Example 5</a:t>
            </a:r>
          </a:p>
        </p:txBody>
      </p:sp>
      <p:sp>
        <p:nvSpPr>
          <p:cNvPr id="5" name="Text Placeholder 4">
            <a:extLst>
              <a:ext uri="{FF2B5EF4-FFF2-40B4-BE49-F238E27FC236}">
                <a16:creationId xmlns:a16="http://schemas.microsoft.com/office/drawing/2014/main" id="{AF2FA727-08C9-429D-B127-983CAF94E373}"/>
              </a:ext>
            </a:extLst>
          </p:cNvPr>
          <p:cNvSpPr>
            <a:spLocks noGrp="1"/>
          </p:cNvSpPr>
          <p:nvPr>
            <p:ph type="body" idx="1"/>
          </p:nvPr>
        </p:nvSpPr>
        <p:spPr/>
        <p:txBody>
          <a:bodyPr/>
          <a:lstStyle/>
          <a:p>
            <a:r>
              <a:rPr lang="en-US" dirty="0"/>
              <a:t>Assignments and Formats</a:t>
            </a:r>
          </a:p>
        </p:txBody>
      </p:sp>
    </p:spTree>
    <p:extLst>
      <p:ext uri="{BB962C8B-B14F-4D97-AF65-F5344CB8AC3E}">
        <p14:creationId xmlns:p14="http://schemas.microsoft.com/office/powerpoint/2010/main" val="40676258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E8A61D-DE7E-472E-8B59-E4FB84E18260}"/>
              </a:ext>
            </a:extLst>
          </p:cNvPr>
          <p:cNvSpPr>
            <a:spLocks noGrp="1"/>
          </p:cNvSpPr>
          <p:nvPr>
            <p:ph type="title"/>
          </p:nvPr>
        </p:nvSpPr>
        <p:spPr/>
        <p:txBody>
          <a:bodyPr/>
          <a:lstStyle/>
          <a:p>
            <a:r>
              <a:rPr lang="en-US" dirty="0"/>
              <a:t>Example 5 – Assignments and Formats</a:t>
            </a:r>
          </a:p>
        </p:txBody>
      </p:sp>
      <p:sp>
        <p:nvSpPr>
          <p:cNvPr id="5" name="Content Placeholder 4">
            <a:extLst>
              <a:ext uri="{FF2B5EF4-FFF2-40B4-BE49-F238E27FC236}">
                <a16:creationId xmlns:a16="http://schemas.microsoft.com/office/drawing/2014/main" id="{1431C9B1-EAD2-41FF-B41A-F9988986B6C5}"/>
              </a:ext>
            </a:extLst>
          </p:cNvPr>
          <p:cNvSpPr>
            <a:spLocks noGrp="1"/>
          </p:cNvSpPr>
          <p:nvPr>
            <p:ph idx="1"/>
          </p:nvPr>
        </p:nvSpPr>
        <p:spPr/>
        <p:txBody>
          <a:bodyPr/>
          <a:lstStyle/>
          <a:p>
            <a:pPr marL="0" indent="0">
              <a:buNone/>
            </a:pPr>
            <a:r>
              <a:rPr lang="en-US" b="1" dirty="0"/>
              <a:t>ISSUE</a:t>
            </a:r>
          </a:p>
          <a:p>
            <a:r>
              <a:rPr lang="en-US" sz="2800" dirty="0"/>
              <a:t>In my assignments, I revisited the initial in-class quiz issue, asking how to encourage students to give </a:t>
            </a:r>
            <a:r>
              <a:rPr lang="en-US" sz="2800" b="1" dirty="0"/>
              <a:t>detailed, evidence-based responses</a:t>
            </a:r>
            <a:r>
              <a:rPr lang="en-US" sz="2800" dirty="0"/>
              <a:t> to major assignment questions. I also wanted to find </a:t>
            </a:r>
            <a:r>
              <a:rPr lang="en-US" sz="2800" b="1" dirty="0"/>
              <a:t>alternatives</a:t>
            </a:r>
            <a:r>
              <a:rPr lang="en-US" sz="2800" dirty="0"/>
              <a:t> to the traditional essay format, to see if different formats would result in more detailed and thoughtful answers.</a:t>
            </a:r>
            <a:endParaRPr lang="en-US" dirty="0"/>
          </a:p>
        </p:txBody>
      </p:sp>
    </p:spTree>
    <p:extLst>
      <p:ext uri="{BB962C8B-B14F-4D97-AF65-F5344CB8AC3E}">
        <p14:creationId xmlns:p14="http://schemas.microsoft.com/office/powerpoint/2010/main" val="2856908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A1FB-5DEF-4FA0-AE30-31BD16ED9D20}"/>
              </a:ext>
            </a:extLst>
          </p:cNvPr>
          <p:cNvSpPr>
            <a:spLocks noGrp="1"/>
          </p:cNvSpPr>
          <p:nvPr>
            <p:ph type="title"/>
          </p:nvPr>
        </p:nvSpPr>
        <p:spPr/>
        <p:txBody>
          <a:bodyPr/>
          <a:lstStyle/>
          <a:p>
            <a:r>
              <a:rPr lang="en-US" dirty="0"/>
              <a:t>Example 5 – Assignments and Formats</a:t>
            </a:r>
          </a:p>
        </p:txBody>
      </p:sp>
      <p:sp>
        <p:nvSpPr>
          <p:cNvPr id="3" name="Content Placeholder 2">
            <a:extLst>
              <a:ext uri="{FF2B5EF4-FFF2-40B4-BE49-F238E27FC236}">
                <a16:creationId xmlns:a16="http://schemas.microsoft.com/office/drawing/2014/main" id="{CF78BE27-F8ED-4722-9481-63121CEFE4E0}"/>
              </a:ext>
            </a:extLst>
          </p:cNvPr>
          <p:cNvSpPr>
            <a:spLocks noGrp="1"/>
          </p:cNvSpPr>
          <p:nvPr>
            <p:ph idx="1"/>
          </p:nvPr>
        </p:nvSpPr>
        <p:spPr>
          <a:xfrm>
            <a:off x="2589212" y="2133600"/>
            <a:ext cx="8915400" cy="4203700"/>
          </a:xfrm>
        </p:spPr>
        <p:txBody>
          <a:bodyPr>
            <a:normAutofit lnSpcReduction="10000"/>
          </a:bodyPr>
          <a:lstStyle/>
          <a:p>
            <a:pPr marL="0" indent="0">
              <a:buNone/>
            </a:pPr>
            <a:r>
              <a:rPr lang="en-US" b="1" dirty="0"/>
              <a:t>CHANGES</a:t>
            </a:r>
          </a:p>
          <a:p>
            <a:r>
              <a:rPr lang="en-US" sz="2400" dirty="0"/>
              <a:t>I added a new assignment, a </a:t>
            </a:r>
            <a:r>
              <a:rPr lang="en-US" sz="2400" b="1" dirty="0"/>
              <a:t>Critical Thinking Worksheet</a:t>
            </a:r>
            <a:r>
              <a:rPr lang="en-US" sz="2400" dirty="0"/>
              <a:t>, which required a diagram illustrating connections between sources, plus an explanatory paragraph. The goal was to have students </a:t>
            </a:r>
            <a:r>
              <a:rPr lang="en-US" sz="2400" b="1" dirty="0"/>
              <a:t>practice</a:t>
            </a:r>
            <a:r>
              <a:rPr lang="en-US" sz="2400" dirty="0"/>
              <a:t> </a:t>
            </a:r>
            <a:r>
              <a:rPr lang="en-US" sz="2400" b="1" dirty="0"/>
              <a:t>making connections </a:t>
            </a:r>
            <a:r>
              <a:rPr lang="en-US" sz="2400" dirty="0"/>
              <a:t>between general statements and specific examples.</a:t>
            </a:r>
          </a:p>
          <a:p>
            <a:endParaRPr lang="en-US" sz="2400" dirty="0"/>
          </a:p>
          <a:p>
            <a:r>
              <a:rPr lang="en-US" sz="2400" dirty="0"/>
              <a:t>I added an </a:t>
            </a:r>
            <a:r>
              <a:rPr lang="en-US" sz="2400" b="1" dirty="0"/>
              <a:t>audio format </a:t>
            </a:r>
            <a:r>
              <a:rPr lang="en-US" sz="2400" dirty="0"/>
              <a:t>option for an existing Reading Response assignment. Students can now submit this work in written or audio form.</a:t>
            </a:r>
            <a:endParaRPr lang="en-US" dirty="0"/>
          </a:p>
        </p:txBody>
      </p:sp>
    </p:spTree>
    <p:extLst>
      <p:ext uri="{BB962C8B-B14F-4D97-AF65-F5344CB8AC3E}">
        <p14:creationId xmlns:p14="http://schemas.microsoft.com/office/powerpoint/2010/main" val="440637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F3D65-7E22-4FAD-B82A-A8A46E55C2F0}"/>
              </a:ext>
            </a:extLst>
          </p:cNvPr>
          <p:cNvSpPr>
            <a:spLocks noGrp="1"/>
          </p:cNvSpPr>
          <p:nvPr>
            <p:ph type="title"/>
          </p:nvPr>
        </p:nvSpPr>
        <p:spPr/>
        <p:txBody>
          <a:bodyPr/>
          <a:lstStyle/>
          <a:p>
            <a:r>
              <a:rPr lang="en-US" dirty="0"/>
              <a:t>Organization of Portfolio Examples</a:t>
            </a:r>
          </a:p>
        </p:txBody>
      </p:sp>
      <p:sp>
        <p:nvSpPr>
          <p:cNvPr id="3" name="Content Placeholder 2">
            <a:extLst>
              <a:ext uri="{FF2B5EF4-FFF2-40B4-BE49-F238E27FC236}">
                <a16:creationId xmlns:a16="http://schemas.microsoft.com/office/drawing/2014/main" id="{41D67993-8E11-4A86-B801-84252A4E6C68}"/>
              </a:ext>
            </a:extLst>
          </p:cNvPr>
          <p:cNvSpPr>
            <a:spLocks noGrp="1"/>
          </p:cNvSpPr>
          <p:nvPr>
            <p:ph idx="1"/>
          </p:nvPr>
        </p:nvSpPr>
        <p:spPr/>
        <p:txBody>
          <a:bodyPr>
            <a:normAutofit fontScale="92500" lnSpcReduction="10000"/>
          </a:bodyPr>
          <a:lstStyle/>
          <a:p>
            <a:pPr>
              <a:lnSpc>
                <a:spcPct val="150000"/>
              </a:lnSpc>
            </a:pPr>
            <a:r>
              <a:rPr lang="en-US" sz="3200" b="1" dirty="0"/>
              <a:t>Issue</a:t>
            </a:r>
            <a:r>
              <a:rPr lang="en-US" sz="3200" dirty="0"/>
              <a:t> – The problem I wanted to address</a:t>
            </a:r>
          </a:p>
          <a:p>
            <a:pPr>
              <a:lnSpc>
                <a:spcPct val="150000"/>
              </a:lnSpc>
            </a:pPr>
            <a:r>
              <a:rPr lang="en-US" sz="3200" b="1" dirty="0"/>
              <a:t>Change</a:t>
            </a:r>
            <a:r>
              <a:rPr lang="en-US" sz="3200" dirty="0"/>
              <a:t> – One UDL-inspired adaptation</a:t>
            </a:r>
          </a:p>
          <a:p>
            <a:pPr>
              <a:lnSpc>
                <a:spcPct val="110000"/>
              </a:lnSpc>
            </a:pPr>
            <a:r>
              <a:rPr lang="en-US" sz="3200" dirty="0"/>
              <a:t>How the change fits the </a:t>
            </a:r>
            <a:r>
              <a:rPr lang="en-US" sz="3200" b="1" dirty="0"/>
              <a:t>UDL Guidelines </a:t>
            </a:r>
          </a:p>
          <a:p>
            <a:pPr marL="0" indent="0">
              <a:lnSpc>
                <a:spcPct val="110000"/>
              </a:lnSpc>
              <a:buNone/>
            </a:pPr>
            <a:r>
              <a:rPr lang="en-US" sz="2400" dirty="0"/>
              <a:t>(source: CAST, “UDL Guidelines – Educator Worksheet – v. 2” (2011))</a:t>
            </a:r>
            <a:endParaRPr lang="en-US" sz="3200" dirty="0"/>
          </a:p>
          <a:p>
            <a:pPr>
              <a:lnSpc>
                <a:spcPct val="150000"/>
              </a:lnSpc>
            </a:pPr>
            <a:r>
              <a:rPr lang="en-US" sz="3200" b="1" dirty="0"/>
              <a:t>Results</a:t>
            </a:r>
            <a:r>
              <a:rPr lang="en-US" sz="3200" dirty="0"/>
              <a:t> (so far)</a:t>
            </a:r>
            <a:endParaRPr lang="en-US" dirty="0"/>
          </a:p>
        </p:txBody>
      </p:sp>
    </p:spTree>
    <p:extLst>
      <p:ext uri="{BB962C8B-B14F-4D97-AF65-F5344CB8AC3E}">
        <p14:creationId xmlns:p14="http://schemas.microsoft.com/office/powerpoint/2010/main" val="40720401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B422AB-B9A6-469F-AAA1-1EB638E87EB1}"/>
              </a:ext>
            </a:extLst>
          </p:cNvPr>
          <p:cNvPicPr>
            <a:picLocks noChangeAspect="1"/>
          </p:cNvPicPr>
          <p:nvPr/>
        </p:nvPicPr>
        <p:blipFill rotWithShape="1">
          <a:blip r:embed="rId2"/>
          <a:srcRect l="4871" t="18392" r="11897" b="7628"/>
          <a:stretch/>
        </p:blipFill>
        <p:spPr>
          <a:xfrm>
            <a:off x="2405574" y="939018"/>
            <a:ext cx="8173331" cy="5278902"/>
          </a:xfrm>
          <a:prstGeom prst="rect">
            <a:avLst/>
          </a:prstGeom>
        </p:spPr>
      </p:pic>
    </p:spTree>
    <p:extLst>
      <p:ext uri="{BB962C8B-B14F-4D97-AF65-F5344CB8AC3E}">
        <p14:creationId xmlns:p14="http://schemas.microsoft.com/office/powerpoint/2010/main" val="41922844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64BC-36F3-4F2B-9288-D7A73A911A62}"/>
              </a:ext>
            </a:extLst>
          </p:cNvPr>
          <p:cNvSpPr>
            <a:spLocks noGrp="1"/>
          </p:cNvSpPr>
          <p:nvPr>
            <p:ph type="title"/>
          </p:nvPr>
        </p:nvSpPr>
        <p:spPr/>
        <p:txBody>
          <a:bodyPr/>
          <a:lstStyle/>
          <a:p>
            <a:r>
              <a:rPr lang="en-US" dirty="0"/>
              <a:t>Example 5 – Assignments and Formats</a:t>
            </a:r>
          </a:p>
        </p:txBody>
      </p:sp>
      <p:sp>
        <p:nvSpPr>
          <p:cNvPr id="3" name="Content Placeholder 2">
            <a:extLst>
              <a:ext uri="{FF2B5EF4-FFF2-40B4-BE49-F238E27FC236}">
                <a16:creationId xmlns:a16="http://schemas.microsoft.com/office/drawing/2014/main" id="{9C193ACB-51D8-4D04-89EA-38FE85248AF7}"/>
              </a:ext>
            </a:extLst>
          </p:cNvPr>
          <p:cNvSpPr>
            <a:spLocks noGrp="1"/>
          </p:cNvSpPr>
          <p:nvPr>
            <p:ph idx="1"/>
          </p:nvPr>
        </p:nvSpPr>
        <p:spPr>
          <a:xfrm>
            <a:off x="2589212" y="2133600"/>
            <a:ext cx="8915400" cy="4292600"/>
          </a:xfrm>
        </p:spPr>
        <p:txBody>
          <a:bodyPr>
            <a:normAutofit fontScale="92500"/>
          </a:bodyPr>
          <a:lstStyle/>
          <a:p>
            <a:pPr marL="0" indent="0">
              <a:buNone/>
            </a:pPr>
            <a:r>
              <a:rPr lang="en-US" b="1" dirty="0"/>
              <a:t>GUIDELINES: Multiple Means of Expression; Autonomy; Identify Patterns and Relationships</a:t>
            </a:r>
          </a:p>
          <a:p>
            <a:r>
              <a:rPr lang="en-US" sz="2400" dirty="0"/>
              <a:t>The new assignment </a:t>
            </a:r>
            <a:r>
              <a:rPr lang="en-GB" sz="2400" dirty="0"/>
              <a:t>relates to a number of the Guidelines, including the offering of multiple means of expression, as well as allowing students to use multiple media to express ideas (2.5; 5). The essence of the assignment is to identify patterns and relationships between main ideas (3.2).</a:t>
            </a:r>
          </a:p>
          <a:p>
            <a:r>
              <a:rPr lang="en-GB" sz="2400" dirty="0"/>
              <a:t>The audio option allows for multiple means of expression, and encourages students to use multiple media to express ideas (2.5; 5). The choice of reading and therefore main topic also encourages student autonomy (7.1).</a:t>
            </a:r>
            <a:endParaRPr lang="en-US" dirty="0"/>
          </a:p>
          <a:p>
            <a:pPr marL="0" indent="0">
              <a:buNone/>
            </a:pPr>
            <a:endParaRPr lang="en-US" dirty="0"/>
          </a:p>
        </p:txBody>
      </p:sp>
    </p:spTree>
    <p:extLst>
      <p:ext uri="{BB962C8B-B14F-4D97-AF65-F5344CB8AC3E}">
        <p14:creationId xmlns:p14="http://schemas.microsoft.com/office/powerpoint/2010/main" val="27612695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0B4C6-046E-4AFB-BBD1-A37F2CBBC07C}"/>
              </a:ext>
            </a:extLst>
          </p:cNvPr>
          <p:cNvSpPr>
            <a:spLocks noGrp="1"/>
          </p:cNvSpPr>
          <p:nvPr>
            <p:ph type="title"/>
          </p:nvPr>
        </p:nvSpPr>
        <p:spPr/>
        <p:txBody>
          <a:bodyPr/>
          <a:lstStyle/>
          <a:p>
            <a:r>
              <a:rPr lang="en-US" dirty="0"/>
              <a:t>Example 5 – Assignments and Formats</a:t>
            </a:r>
          </a:p>
        </p:txBody>
      </p:sp>
      <p:sp>
        <p:nvSpPr>
          <p:cNvPr id="3" name="Content Placeholder 2">
            <a:extLst>
              <a:ext uri="{FF2B5EF4-FFF2-40B4-BE49-F238E27FC236}">
                <a16:creationId xmlns:a16="http://schemas.microsoft.com/office/drawing/2014/main" id="{792F3669-71E5-4814-AA93-01A87443C129}"/>
              </a:ext>
            </a:extLst>
          </p:cNvPr>
          <p:cNvSpPr>
            <a:spLocks noGrp="1"/>
          </p:cNvSpPr>
          <p:nvPr>
            <p:ph idx="1"/>
          </p:nvPr>
        </p:nvSpPr>
        <p:spPr>
          <a:xfrm>
            <a:off x="2589212" y="2133600"/>
            <a:ext cx="8915400" cy="4436012"/>
          </a:xfrm>
        </p:spPr>
        <p:txBody>
          <a:bodyPr>
            <a:normAutofit/>
          </a:bodyPr>
          <a:lstStyle/>
          <a:p>
            <a:pPr marL="0" indent="0">
              <a:buNone/>
            </a:pPr>
            <a:r>
              <a:rPr lang="en-US" b="1" dirty="0"/>
              <a:t>RESULTS</a:t>
            </a:r>
          </a:p>
          <a:p>
            <a:pPr marL="0" indent="0">
              <a:buNone/>
            </a:pPr>
            <a:r>
              <a:rPr lang="en-GB" sz="2400" dirty="0"/>
              <a:t>I was surprised by how many students </a:t>
            </a:r>
            <a:r>
              <a:rPr lang="en-GB" sz="2400" b="1" dirty="0"/>
              <a:t>chose the written </a:t>
            </a:r>
            <a:r>
              <a:rPr lang="en-GB" sz="2400" dirty="0"/>
              <a:t>option for this assignment. I would have thought that the audio review would have been a nice break from essay-writing for more students. At the same time, I think this makes sense from a practical perspective. Students may wish to </a:t>
            </a:r>
            <a:r>
              <a:rPr lang="en-GB" sz="2400" b="1" dirty="0"/>
              <a:t>stay with what they already know</a:t>
            </a:r>
            <a:r>
              <a:rPr lang="en-GB" sz="2400" dirty="0"/>
              <a:t>, even if other options are available. This makes me think of one of the potential </a:t>
            </a:r>
            <a:r>
              <a:rPr lang="en-GB" sz="2400" b="1" dirty="0"/>
              <a:t>limitations</a:t>
            </a:r>
            <a:r>
              <a:rPr lang="en-GB" sz="2400" dirty="0"/>
              <a:t> for the implementation of UDL: the anxiety that </a:t>
            </a:r>
            <a:r>
              <a:rPr lang="en-GB" sz="2400" b="1" dirty="0"/>
              <a:t>unfamiliar formats </a:t>
            </a:r>
            <a:r>
              <a:rPr lang="en-GB" sz="2400" dirty="0"/>
              <a:t>may provoke in students.</a:t>
            </a:r>
            <a:endParaRPr lang="en-US" dirty="0"/>
          </a:p>
        </p:txBody>
      </p:sp>
    </p:spTree>
    <p:extLst>
      <p:ext uri="{BB962C8B-B14F-4D97-AF65-F5344CB8AC3E}">
        <p14:creationId xmlns:p14="http://schemas.microsoft.com/office/powerpoint/2010/main" val="25333731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B2A1D6-8F7D-4183-B20D-967E53A2B82B}"/>
              </a:ext>
            </a:extLst>
          </p:cNvPr>
          <p:cNvSpPr>
            <a:spLocks noGrp="1"/>
          </p:cNvSpPr>
          <p:nvPr>
            <p:ph type="title"/>
          </p:nvPr>
        </p:nvSpPr>
        <p:spPr/>
        <p:txBody>
          <a:bodyPr/>
          <a:lstStyle/>
          <a:p>
            <a:r>
              <a:rPr lang="en-US" dirty="0"/>
              <a:t>Conclusion</a:t>
            </a:r>
          </a:p>
        </p:txBody>
      </p:sp>
      <p:sp>
        <p:nvSpPr>
          <p:cNvPr id="5" name="Content Placeholder 4">
            <a:extLst>
              <a:ext uri="{FF2B5EF4-FFF2-40B4-BE49-F238E27FC236}">
                <a16:creationId xmlns:a16="http://schemas.microsoft.com/office/drawing/2014/main" id="{300D6042-3E23-4E8A-BEDF-DB100557BEA9}"/>
              </a:ext>
            </a:extLst>
          </p:cNvPr>
          <p:cNvSpPr>
            <a:spLocks noGrp="1"/>
          </p:cNvSpPr>
          <p:nvPr>
            <p:ph idx="1"/>
          </p:nvPr>
        </p:nvSpPr>
        <p:spPr>
          <a:xfrm>
            <a:off x="2589212" y="2133600"/>
            <a:ext cx="8915400" cy="3001108"/>
          </a:xfrm>
        </p:spPr>
        <p:txBody>
          <a:bodyPr>
            <a:normAutofit/>
          </a:bodyPr>
          <a:lstStyle/>
          <a:p>
            <a:pPr marL="0" indent="0">
              <a:buNone/>
            </a:pPr>
            <a:r>
              <a:rPr lang="en-US" dirty="0"/>
              <a:t>A work in progress, my World Views class now is based around 4 main assignments, plus the Posted Notes: </a:t>
            </a:r>
          </a:p>
          <a:p>
            <a:r>
              <a:rPr lang="en-US" sz="2400" dirty="0"/>
              <a:t>Critical Thinking Worksheet (diagram plus paragraph)</a:t>
            </a:r>
          </a:p>
          <a:p>
            <a:r>
              <a:rPr lang="en-US" sz="2400" dirty="0"/>
              <a:t>Reading Reflection (written or audio)</a:t>
            </a:r>
          </a:p>
          <a:p>
            <a:r>
              <a:rPr lang="en-US" sz="2400" dirty="0"/>
              <a:t>Independent Response (written work)</a:t>
            </a:r>
          </a:p>
          <a:p>
            <a:r>
              <a:rPr lang="en-US" sz="2400" dirty="0"/>
              <a:t>Summative Assignment (diagram plus paragraph)</a:t>
            </a:r>
            <a:endParaRPr lang="en-US" dirty="0"/>
          </a:p>
          <a:p>
            <a:pPr marL="0" indent="0">
              <a:buNone/>
            </a:pPr>
            <a:endParaRPr lang="en-US" dirty="0"/>
          </a:p>
        </p:txBody>
      </p:sp>
    </p:spTree>
    <p:extLst>
      <p:ext uri="{BB962C8B-B14F-4D97-AF65-F5344CB8AC3E}">
        <p14:creationId xmlns:p14="http://schemas.microsoft.com/office/powerpoint/2010/main" val="32389918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DE1F-839E-4B4B-94C8-82F61319BFF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6D5A9DB-B22F-4B45-80C9-EDCF9325029D}"/>
              </a:ext>
            </a:extLst>
          </p:cNvPr>
          <p:cNvSpPr>
            <a:spLocks noGrp="1"/>
          </p:cNvSpPr>
          <p:nvPr>
            <p:ph idx="1"/>
          </p:nvPr>
        </p:nvSpPr>
        <p:spPr>
          <a:xfrm>
            <a:off x="2589212" y="1491175"/>
            <a:ext cx="8915400" cy="4909625"/>
          </a:xfrm>
        </p:spPr>
        <p:txBody>
          <a:bodyPr>
            <a:normAutofit/>
          </a:bodyPr>
          <a:lstStyle/>
          <a:p>
            <a:r>
              <a:rPr lang="en-US" sz="2400" dirty="0"/>
              <a:t>The Summative is now a chance to revisit the initial format, with its emphasis on making </a:t>
            </a:r>
            <a:r>
              <a:rPr lang="en-US" sz="2400" b="1" dirty="0"/>
              <a:t>connections, using a new set of texts</a:t>
            </a:r>
            <a:r>
              <a:rPr lang="en-US" sz="2400" dirty="0"/>
              <a:t>.</a:t>
            </a:r>
          </a:p>
          <a:p>
            <a:r>
              <a:rPr lang="en-US" sz="2400" dirty="0"/>
              <a:t>The written-only Independent Reflection is meant to prepare students for essay-writing in later courses, and to ensure that each student satisfies Departmental minimum writing requirements for all Humanities courses.</a:t>
            </a:r>
          </a:p>
          <a:p>
            <a:r>
              <a:rPr lang="en-US" sz="2400" dirty="0"/>
              <a:t>Assignments are based on a more </a:t>
            </a:r>
            <a:r>
              <a:rPr lang="en-US" sz="2400" b="1" dirty="0"/>
              <a:t>flexible schedule</a:t>
            </a:r>
            <a:r>
              <a:rPr lang="en-US" sz="2400" dirty="0"/>
              <a:t>, with more relevant and </a:t>
            </a:r>
            <a:r>
              <a:rPr lang="en-US" sz="2400" b="1" dirty="0"/>
              <a:t>detailed feedback</a:t>
            </a:r>
            <a:r>
              <a:rPr lang="en-US" sz="2400" dirty="0"/>
              <a:t> for early work in the semester. Students who miss class or could use an extra set of </a:t>
            </a:r>
            <a:r>
              <a:rPr lang="en-US" sz="2400" b="1" dirty="0"/>
              <a:t>notes</a:t>
            </a:r>
            <a:r>
              <a:rPr lang="en-US" sz="2400" dirty="0"/>
              <a:t> can refer to the Class Forum and the recordings depending on what works for them.</a:t>
            </a:r>
            <a:endParaRPr lang="en-US" dirty="0"/>
          </a:p>
        </p:txBody>
      </p:sp>
    </p:spTree>
    <p:extLst>
      <p:ext uri="{BB962C8B-B14F-4D97-AF65-F5344CB8AC3E}">
        <p14:creationId xmlns:p14="http://schemas.microsoft.com/office/powerpoint/2010/main" val="387371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657DA-A5EA-466B-9527-4E8DEC78DCBC}"/>
              </a:ext>
            </a:extLst>
          </p:cNvPr>
          <p:cNvSpPr>
            <a:spLocks noGrp="1"/>
          </p:cNvSpPr>
          <p:nvPr>
            <p:ph type="title"/>
          </p:nvPr>
        </p:nvSpPr>
        <p:spPr/>
        <p:txBody>
          <a:bodyPr/>
          <a:lstStyle/>
          <a:p>
            <a:r>
              <a:rPr lang="en-US" dirty="0"/>
              <a:t>Context: Emergency Remote Teaching</a:t>
            </a:r>
          </a:p>
        </p:txBody>
      </p:sp>
      <p:sp>
        <p:nvSpPr>
          <p:cNvPr id="3" name="Content Placeholder 2">
            <a:extLst>
              <a:ext uri="{FF2B5EF4-FFF2-40B4-BE49-F238E27FC236}">
                <a16:creationId xmlns:a16="http://schemas.microsoft.com/office/drawing/2014/main" id="{9D9B13F7-B16D-4CDF-87D6-5847463FB897}"/>
              </a:ext>
            </a:extLst>
          </p:cNvPr>
          <p:cNvSpPr>
            <a:spLocks noGrp="1"/>
          </p:cNvSpPr>
          <p:nvPr>
            <p:ph idx="1"/>
          </p:nvPr>
        </p:nvSpPr>
        <p:spPr>
          <a:xfrm>
            <a:off x="2589212" y="2133600"/>
            <a:ext cx="8915400" cy="4100290"/>
          </a:xfrm>
        </p:spPr>
        <p:txBody>
          <a:bodyPr>
            <a:normAutofit fontScale="92500"/>
          </a:bodyPr>
          <a:lstStyle/>
          <a:p>
            <a:pPr>
              <a:lnSpc>
                <a:spcPct val="150000"/>
              </a:lnSpc>
            </a:pPr>
            <a:r>
              <a:rPr lang="en-US" sz="2400" dirty="0"/>
              <a:t>The COVID-19 pandemic made </a:t>
            </a:r>
            <a:r>
              <a:rPr lang="en-US" sz="2400" b="1" dirty="0"/>
              <a:t>emergency remote teaching </a:t>
            </a:r>
            <a:r>
              <a:rPr lang="en-US" sz="2400" dirty="0"/>
              <a:t>necessary for much of the first ‘UDL adaptation’ semester.</a:t>
            </a:r>
          </a:p>
          <a:p>
            <a:pPr>
              <a:lnSpc>
                <a:spcPct val="150000"/>
              </a:lnSpc>
            </a:pPr>
            <a:r>
              <a:rPr lang="en-US" sz="2400" dirty="0"/>
              <a:t>Even with classes now in person, the learning experience is </a:t>
            </a:r>
            <a:r>
              <a:rPr lang="en-US" sz="2400" b="1" dirty="0"/>
              <a:t>not ‘just like before’. </a:t>
            </a:r>
          </a:p>
          <a:p>
            <a:pPr>
              <a:lnSpc>
                <a:spcPct val="150000"/>
              </a:lnSpc>
            </a:pPr>
            <a:r>
              <a:rPr lang="en-US" sz="2400" dirty="0"/>
              <a:t>Several of the changes I made as part of emergency remote teaching </a:t>
            </a:r>
            <a:r>
              <a:rPr lang="en-US" sz="2400" b="1" dirty="0"/>
              <a:t>overlap with the UDL guidelines</a:t>
            </a:r>
            <a:r>
              <a:rPr lang="en-US" sz="2400" dirty="0"/>
              <a:t>, and will become a stable part of my future courses.</a:t>
            </a:r>
            <a:endParaRPr lang="en-US" dirty="0"/>
          </a:p>
        </p:txBody>
      </p:sp>
      <p:pic>
        <p:nvPicPr>
          <p:cNvPr id="5" name="Picture 4">
            <a:extLst>
              <a:ext uri="{FF2B5EF4-FFF2-40B4-BE49-F238E27FC236}">
                <a16:creationId xmlns:a16="http://schemas.microsoft.com/office/drawing/2014/main" id="{5CB0F3DF-9905-48C4-9EBC-450D3F812968}"/>
              </a:ext>
            </a:extLst>
          </p:cNvPr>
          <p:cNvPicPr>
            <a:picLocks noChangeAspect="1"/>
          </p:cNvPicPr>
          <p:nvPr/>
        </p:nvPicPr>
        <p:blipFill rotWithShape="1">
          <a:blip r:embed="rId2"/>
          <a:srcRect l="7069" t="20533" r="15416"/>
          <a:stretch/>
        </p:blipFill>
        <p:spPr>
          <a:xfrm>
            <a:off x="746345" y="2133600"/>
            <a:ext cx="1842867" cy="2519068"/>
          </a:xfrm>
          <a:prstGeom prst="rect">
            <a:avLst/>
          </a:prstGeom>
        </p:spPr>
      </p:pic>
    </p:spTree>
    <p:extLst>
      <p:ext uri="{BB962C8B-B14F-4D97-AF65-F5344CB8AC3E}">
        <p14:creationId xmlns:p14="http://schemas.microsoft.com/office/powerpoint/2010/main" val="1695272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D28AF2-FF66-4408-87D9-8D3961C6CA59}"/>
              </a:ext>
            </a:extLst>
          </p:cNvPr>
          <p:cNvSpPr>
            <a:spLocks noGrp="1"/>
          </p:cNvSpPr>
          <p:nvPr>
            <p:ph type="title"/>
          </p:nvPr>
        </p:nvSpPr>
        <p:spPr/>
        <p:txBody>
          <a:bodyPr/>
          <a:lstStyle/>
          <a:p>
            <a:r>
              <a:rPr lang="en-US" dirty="0"/>
              <a:t>Example 1</a:t>
            </a:r>
          </a:p>
        </p:txBody>
      </p:sp>
      <p:sp>
        <p:nvSpPr>
          <p:cNvPr id="5" name="Text Placeholder 4">
            <a:extLst>
              <a:ext uri="{FF2B5EF4-FFF2-40B4-BE49-F238E27FC236}">
                <a16:creationId xmlns:a16="http://schemas.microsoft.com/office/drawing/2014/main" id="{7870FE64-33E0-4BD5-B822-EE273FDDA481}"/>
              </a:ext>
            </a:extLst>
          </p:cNvPr>
          <p:cNvSpPr>
            <a:spLocks noGrp="1"/>
          </p:cNvSpPr>
          <p:nvPr>
            <p:ph type="body" idx="1"/>
          </p:nvPr>
        </p:nvSpPr>
        <p:spPr/>
        <p:txBody>
          <a:bodyPr/>
          <a:lstStyle/>
          <a:p>
            <a:r>
              <a:rPr lang="en-US" dirty="0"/>
              <a:t>An Early Change to In-Class Quizzes (Pre-Lockdown)</a:t>
            </a:r>
          </a:p>
        </p:txBody>
      </p:sp>
    </p:spTree>
    <p:extLst>
      <p:ext uri="{BB962C8B-B14F-4D97-AF65-F5344CB8AC3E}">
        <p14:creationId xmlns:p14="http://schemas.microsoft.com/office/powerpoint/2010/main" val="4993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07E92-3FEC-4DEC-8FF2-57A2E38A400F}"/>
              </a:ext>
            </a:extLst>
          </p:cNvPr>
          <p:cNvSpPr>
            <a:spLocks noGrp="1"/>
          </p:cNvSpPr>
          <p:nvPr>
            <p:ph type="title"/>
          </p:nvPr>
        </p:nvSpPr>
        <p:spPr/>
        <p:txBody>
          <a:bodyPr/>
          <a:lstStyle/>
          <a:p>
            <a:r>
              <a:rPr lang="en-US" dirty="0"/>
              <a:t>Example 1-</a:t>
            </a:r>
            <a:br>
              <a:rPr lang="en-US" dirty="0"/>
            </a:br>
            <a:r>
              <a:rPr lang="en-US" dirty="0"/>
              <a:t>An Early Change to Quizzes</a:t>
            </a:r>
          </a:p>
        </p:txBody>
      </p:sp>
      <p:sp>
        <p:nvSpPr>
          <p:cNvPr id="3" name="Content Placeholder 2">
            <a:extLst>
              <a:ext uri="{FF2B5EF4-FFF2-40B4-BE49-F238E27FC236}">
                <a16:creationId xmlns:a16="http://schemas.microsoft.com/office/drawing/2014/main" id="{1D280C50-9C35-4AE4-89BF-6FA3E9E59FAB}"/>
              </a:ext>
            </a:extLst>
          </p:cNvPr>
          <p:cNvSpPr>
            <a:spLocks noGrp="1"/>
          </p:cNvSpPr>
          <p:nvPr>
            <p:ph idx="1"/>
          </p:nvPr>
        </p:nvSpPr>
        <p:spPr/>
        <p:txBody>
          <a:bodyPr>
            <a:normAutofit lnSpcReduction="10000"/>
          </a:bodyPr>
          <a:lstStyle/>
          <a:p>
            <a:pPr marL="0" indent="0">
              <a:buNone/>
            </a:pPr>
            <a:r>
              <a:rPr lang="en-US" b="1" dirty="0"/>
              <a:t>ISSUE</a:t>
            </a:r>
          </a:p>
          <a:p>
            <a:r>
              <a:rPr lang="en-US" sz="2800" dirty="0"/>
              <a:t>I have traditionally assigned </a:t>
            </a:r>
            <a:r>
              <a:rPr lang="en-US" sz="2800" b="1" dirty="0"/>
              <a:t>timed quizzes</a:t>
            </a:r>
            <a:r>
              <a:rPr lang="en-US" sz="2800" dirty="0"/>
              <a:t> to test students’ knowledge of the basic facts that they would later include in essays in my course. These quizzes were almost always closed-book question sheets, completed individually in class. One of my first questions to the UDL group was how to ensure that students would do two things during these quizzes…</a:t>
            </a:r>
            <a:endParaRPr lang="en-US" dirty="0"/>
          </a:p>
        </p:txBody>
      </p:sp>
    </p:spTree>
    <p:extLst>
      <p:ext uri="{BB962C8B-B14F-4D97-AF65-F5344CB8AC3E}">
        <p14:creationId xmlns:p14="http://schemas.microsoft.com/office/powerpoint/2010/main" val="4126388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409C95-A5FD-47BE-AEC5-74DAD8F3CF2E}"/>
              </a:ext>
            </a:extLst>
          </p:cNvPr>
          <p:cNvSpPr>
            <a:spLocks noGrp="1"/>
          </p:cNvSpPr>
          <p:nvPr>
            <p:ph type="title"/>
          </p:nvPr>
        </p:nvSpPr>
        <p:spPr/>
        <p:txBody>
          <a:bodyPr/>
          <a:lstStyle/>
          <a:p>
            <a:r>
              <a:rPr lang="en-US" dirty="0"/>
              <a:t>Example 1 – Quizzes, continued</a:t>
            </a:r>
          </a:p>
        </p:txBody>
      </p:sp>
      <p:sp>
        <p:nvSpPr>
          <p:cNvPr id="5" name="Content Placeholder 4">
            <a:extLst>
              <a:ext uri="{FF2B5EF4-FFF2-40B4-BE49-F238E27FC236}">
                <a16:creationId xmlns:a16="http://schemas.microsoft.com/office/drawing/2014/main" id="{7BEC4C28-736A-4A46-A7C1-9F553789EB55}"/>
              </a:ext>
            </a:extLst>
          </p:cNvPr>
          <p:cNvSpPr>
            <a:spLocks noGrp="1"/>
          </p:cNvSpPr>
          <p:nvPr>
            <p:ph sz="half" idx="1"/>
          </p:nvPr>
        </p:nvSpPr>
        <p:spPr>
          <a:xfrm>
            <a:off x="2589212" y="2133600"/>
            <a:ext cx="4313864" cy="4100290"/>
          </a:xfrm>
        </p:spPr>
        <p:txBody>
          <a:bodyPr>
            <a:normAutofit fontScale="92500" lnSpcReduction="20000"/>
          </a:bodyPr>
          <a:lstStyle/>
          <a:p>
            <a:r>
              <a:rPr lang="en-US" sz="2800" dirty="0"/>
              <a:t>First, remember relevant facts when students required accommodations related to </a:t>
            </a:r>
            <a:r>
              <a:rPr lang="en-US" sz="2800" b="1" dirty="0"/>
              <a:t>memory</a:t>
            </a:r>
            <a:endParaRPr lang="en-US" b="1" dirty="0"/>
          </a:p>
          <a:p>
            <a:r>
              <a:rPr lang="en-US" dirty="0"/>
              <a:t>(At this time, I was still thinking mainly in terms of individual </a:t>
            </a:r>
            <a:r>
              <a:rPr lang="en-US" b="1" dirty="0"/>
              <a:t>accommodations</a:t>
            </a:r>
            <a:r>
              <a:rPr lang="en-US" dirty="0"/>
              <a:t>, rather than the overall </a:t>
            </a:r>
            <a:r>
              <a:rPr lang="en-US" b="1" dirty="0"/>
              <a:t>design</a:t>
            </a:r>
            <a:r>
              <a:rPr lang="en-US" dirty="0"/>
              <a:t> of my course. I am grateful for conversations with my current UDL CoP, and also to my colleague and fellow UDL CoP member Ian Cuthbertson for reminding me of this important distinction in an email exchange earlier this year.)</a:t>
            </a:r>
          </a:p>
          <a:p>
            <a:endParaRPr lang="en-US" dirty="0"/>
          </a:p>
        </p:txBody>
      </p:sp>
      <p:sp>
        <p:nvSpPr>
          <p:cNvPr id="6" name="Content Placeholder 5">
            <a:extLst>
              <a:ext uri="{FF2B5EF4-FFF2-40B4-BE49-F238E27FC236}">
                <a16:creationId xmlns:a16="http://schemas.microsoft.com/office/drawing/2014/main" id="{B797EA45-CE22-44F4-8EE9-DE1BC5669FE5}"/>
              </a:ext>
            </a:extLst>
          </p:cNvPr>
          <p:cNvSpPr>
            <a:spLocks noGrp="1"/>
          </p:cNvSpPr>
          <p:nvPr>
            <p:ph sz="half" idx="2"/>
          </p:nvPr>
        </p:nvSpPr>
        <p:spPr/>
        <p:txBody>
          <a:bodyPr>
            <a:normAutofit fontScale="92500" lnSpcReduction="20000"/>
          </a:bodyPr>
          <a:lstStyle/>
          <a:p>
            <a:r>
              <a:rPr lang="en-US" sz="2800" dirty="0"/>
              <a:t>Second, support answers using </a:t>
            </a:r>
            <a:r>
              <a:rPr lang="en-US" sz="2800" b="1" dirty="0"/>
              <a:t>evidence</a:t>
            </a:r>
            <a:r>
              <a:rPr lang="en-US" sz="2800" dirty="0"/>
              <a:t> from the reading</a:t>
            </a:r>
            <a:endParaRPr lang="en-US" dirty="0"/>
          </a:p>
          <a:p>
            <a:r>
              <a:rPr lang="en-US" dirty="0"/>
              <a:t>I often received quizzes from students who would give a </a:t>
            </a:r>
            <a:r>
              <a:rPr lang="en-US" b="1" dirty="0"/>
              <a:t>vague</a:t>
            </a:r>
            <a:r>
              <a:rPr lang="en-US" dirty="0"/>
              <a:t> answer without supporting it with any </a:t>
            </a:r>
            <a:r>
              <a:rPr lang="en-US" b="1" dirty="0"/>
              <a:t>specific examples </a:t>
            </a:r>
            <a:r>
              <a:rPr lang="en-US" dirty="0"/>
              <a:t>from the text. This would happen even if I reminded students to do so verbally beforehand. </a:t>
            </a:r>
          </a:p>
          <a:p>
            <a:pPr marL="0" indent="0">
              <a:buNone/>
            </a:pPr>
            <a:endParaRPr lang="en-US" dirty="0"/>
          </a:p>
        </p:txBody>
      </p:sp>
    </p:spTree>
    <p:extLst>
      <p:ext uri="{BB962C8B-B14F-4D97-AF65-F5344CB8AC3E}">
        <p14:creationId xmlns:p14="http://schemas.microsoft.com/office/powerpoint/2010/main" val="288956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6FCAEFC-3B5A-495C-99B5-CB20C4DBF1C3}"/>
              </a:ext>
            </a:extLst>
          </p:cNvPr>
          <p:cNvSpPr>
            <a:spLocks noGrp="1"/>
          </p:cNvSpPr>
          <p:nvPr>
            <p:ph type="title"/>
          </p:nvPr>
        </p:nvSpPr>
        <p:spPr/>
        <p:txBody>
          <a:bodyPr/>
          <a:lstStyle/>
          <a:p>
            <a:r>
              <a:rPr lang="en-US" dirty="0"/>
              <a:t>Example 1 – Quizzes, continued</a:t>
            </a:r>
          </a:p>
        </p:txBody>
      </p:sp>
      <p:sp>
        <p:nvSpPr>
          <p:cNvPr id="6" name="Content Placeholder 5">
            <a:extLst>
              <a:ext uri="{FF2B5EF4-FFF2-40B4-BE49-F238E27FC236}">
                <a16:creationId xmlns:a16="http://schemas.microsoft.com/office/drawing/2014/main" id="{4A7ADB1B-2C56-4056-84BE-F45EF8AB0415}"/>
              </a:ext>
            </a:extLst>
          </p:cNvPr>
          <p:cNvSpPr>
            <a:spLocks noGrp="1"/>
          </p:cNvSpPr>
          <p:nvPr>
            <p:ph idx="1"/>
          </p:nvPr>
        </p:nvSpPr>
        <p:spPr/>
        <p:txBody>
          <a:bodyPr/>
          <a:lstStyle/>
          <a:p>
            <a:pPr marL="0" indent="0">
              <a:buNone/>
            </a:pPr>
            <a:r>
              <a:rPr lang="en-US" b="1" dirty="0"/>
              <a:t>CHANGE</a:t>
            </a:r>
          </a:p>
          <a:p>
            <a:r>
              <a:rPr lang="en-US" sz="2800" dirty="0"/>
              <a:t>Suggested sentence beginnings on the Quiz</a:t>
            </a:r>
          </a:p>
          <a:p>
            <a:endParaRPr lang="en-CA" sz="2400" dirty="0"/>
          </a:p>
          <a:p>
            <a:r>
              <a:rPr lang="en-CA" sz="2400" dirty="0"/>
              <a:t>The Cohort group gave me helpful feedback on my problem with the quizzes. I adjusted my approach based on their suggestions, offering possible beginnings for each answer. This would help support memory of the facts, while also indicating where specific evidence was required. </a:t>
            </a:r>
            <a:endParaRPr lang="en-US" dirty="0"/>
          </a:p>
        </p:txBody>
      </p:sp>
    </p:spTree>
    <p:extLst>
      <p:ext uri="{BB962C8B-B14F-4D97-AF65-F5344CB8AC3E}">
        <p14:creationId xmlns:p14="http://schemas.microsoft.com/office/powerpoint/2010/main" val="342815913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316</TotalTime>
  <Words>2665</Words>
  <Application>Microsoft Office PowerPoint</Application>
  <PresentationFormat>Grand écran</PresentationFormat>
  <Paragraphs>168</Paragraphs>
  <Slides>44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44</vt:i4>
      </vt:variant>
    </vt:vector>
  </HeadingPairs>
  <TitlesOfParts>
    <vt:vector size="48" baseType="lpstr">
      <vt:lpstr>Arial</vt:lpstr>
      <vt:lpstr>Century Gothic</vt:lpstr>
      <vt:lpstr>Wingdings 3</vt:lpstr>
      <vt:lpstr>Wisp</vt:lpstr>
      <vt:lpstr>Critical Thinking,  Expert Learning</vt:lpstr>
      <vt:lpstr>What brought me to UDL?</vt:lpstr>
      <vt:lpstr>Humanities Course Sequence</vt:lpstr>
      <vt:lpstr>Organization of Portfolio Examples</vt:lpstr>
      <vt:lpstr>Context: Emergency Remote Teaching</vt:lpstr>
      <vt:lpstr>Example 1</vt:lpstr>
      <vt:lpstr>Example 1- An Early Change to Quizzes</vt:lpstr>
      <vt:lpstr>Example 1 – Quizzes, continued</vt:lpstr>
      <vt:lpstr>Example 1 – Quizzes, continued</vt:lpstr>
      <vt:lpstr>Example 1 – Quizzes, continued</vt:lpstr>
      <vt:lpstr>Présentation PowerPoint</vt:lpstr>
      <vt:lpstr>Example 1 – Quizzes, continued</vt:lpstr>
      <vt:lpstr>Example 1 – Quizzes, continued</vt:lpstr>
      <vt:lpstr>Example 2</vt:lpstr>
      <vt:lpstr>Example 2 – New Extension Policy</vt:lpstr>
      <vt:lpstr>Example 2 – New Extension Policy</vt:lpstr>
      <vt:lpstr>Example 2 (Course Outline Excerpt)</vt:lpstr>
      <vt:lpstr>Example 2 – New Extension Policy</vt:lpstr>
      <vt:lpstr>Example 2 – New Extension Policy</vt:lpstr>
      <vt:lpstr>Example 3</vt:lpstr>
      <vt:lpstr>Example 3 – Anxiety, Notetaking</vt:lpstr>
      <vt:lpstr>Example 3 – Anxiety, Notetaking</vt:lpstr>
      <vt:lpstr>Example 3 – Anxiety, Notetaking</vt:lpstr>
      <vt:lpstr>Example 3 – Anxiety, Notetaking</vt:lpstr>
      <vt:lpstr>Example 3 – Anxiety, Notetaking</vt:lpstr>
      <vt:lpstr>INTERLUDE</vt:lpstr>
      <vt:lpstr>INTERLUDE</vt:lpstr>
      <vt:lpstr>INTERLUDE</vt:lpstr>
      <vt:lpstr>INTERLUDE</vt:lpstr>
      <vt:lpstr>Présentation PowerPoint</vt:lpstr>
      <vt:lpstr>INTERLUDE</vt:lpstr>
      <vt:lpstr>Example 4</vt:lpstr>
      <vt:lpstr>Example 4 – Better Feedback</vt:lpstr>
      <vt:lpstr>Example 4 – Better Feedback</vt:lpstr>
      <vt:lpstr>Example 4 – Better Feedback</vt:lpstr>
      <vt:lpstr>Example 4 – Better Feedback</vt:lpstr>
      <vt:lpstr>Example 5</vt:lpstr>
      <vt:lpstr>Example 5 – Assignments and Formats</vt:lpstr>
      <vt:lpstr>Example 5 – Assignments and Formats</vt:lpstr>
      <vt:lpstr>Présentation PowerPoint</vt:lpstr>
      <vt:lpstr>Example 5 – Assignments and Formats</vt:lpstr>
      <vt:lpstr>Example 5 – Assignments and Formats</vt:lpstr>
      <vt:lpstr>Conclusion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Thinking,  Expert Learning</dc:title>
  <dc:creator>Alexandra Law</dc:creator>
  <cp:lastModifiedBy>Catherine Soleil</cp:lastModifiedBy>
  <cp:revision>56</cp:revision>
  <dcterms:created xsi:type="dcterms:W3CDTF">2021-11-29T17:41:05Z</dcterms:created>
  <dcterms:modified xsi:type="dcterms:W3CDTF">2021-12-06T22:02:54Z</dcterms:modified>
</cp:coreProperties>
</file>